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7" r:id="rId2"/>
    <p:sldId id="268" r:id="rId3"/>
    <p:sldId id="269" r:id="rId4"/>
    <p:sldId id="270" r:id="rId5"/>
    <p:sldId id="259" r:id="rId6"/>
    <p:sldId id="258" r:id="rId7"/>
    <p:sldId id="278" r:id="rId8"/>
    <p:sldId id="279" r:id="rId9"/>
    <p:sldId id="261" r:id="rId10"/>
    <p:sldId id="262" r:id="rId11"/>
    <p:sldId id="263" r:id="rId12"/>
    <p:sldId id="271" r:id="rId13"/>
    <p:sldId id="272" r:id="rId14"/>
    <p:sldId id="264" r:id="rId15"/>
    <p:sldId id="265" r:id="rId16"/>
    <p:sldId id="266" r:id="rId17"/>
    <p:sldId id="277" r:id="rId18"/>
    <p:sldId id="274" r:id="rId19"/>
    <p:sldId id="275"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0" d="100"/>
          <a:sy n="70" d="100"/>
        </p:scale>
        <p:origin x="828" y="5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4.png>
</file>

<file path=ppt/media/image15.png>
</file>

<file path=ppt/media/image16.png>
</file>

<file path=ppt/media/image17.jpeg>
</file>

<file path=ppt/media/image18.jpeg>
</file>

<file path=ppt/media/image19.gif>
</file>

<file path=ppt/media/image2.jpeg>
</file>

<file path=ppt/media/image20.png>
</file>

<file path=ppt/media/image22.png>
</file>

<file path=ppt/media/image23.png>
</file>

<file path=ppt/media/image24.png>
</file>

<file path=ppt/media/image25.png>
</file>

<file path=ppt/media/image26.jpeg>
</file>

<file path=ppt/media/image27.png>
</file>

<file path=ppt/media/image3.tiff>
</file>

<file path=ppt/media/image4.jpeg>
</file>

<file path=ppt/media/image5.tiff>
</file>

<file path=ppt/media/image6.png>
</file>

<file path=ppt/media/image7.jpe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5F14585-0D6F-4191-8FCC-9A023C044906}" type="datetimeFigureOut">
              <a:rPr lang="en-US" smtClean="0"/>
              <a:t>5/1/2017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BC67C9-184F-4F09-BD8D-7C2369F4BB1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icpsr.umich.edu/files/ICPSR/access/dataprep.pdf" TargetMode="External"/><Relationship Id="rId2" Type="http://schemas.openxmlformats.org/officeDocument/2006/relationships/slide" Target="../slides/slide9.xml"/><Relationship Id="rId1" Type="http://schemas.openxmlformats.org/officeDocument/2006/relationships/notesMaster" Target="../notesMasters/notesMaster1.xml"/><Relationship Id="rId4" Type="http://schemas.openxmlformats.org/officeDocument/2006/relationships/hyperlink" Target="http://works.bepress.com/borgman/238/"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an abundance of data and metadata (if it</a:t>
            </a:r>
            <a:r>
              <a:rPr lang="en-US" baseline="0" dirty="0"/>
              <a:t> is done) that end up in filing cabinets, on discarded hard drives, in hard-copy journals on the library shelves (or on the web), but many are subscription-only journals. </a:t>
            </a:r>
          </a:p>
          <a:p>
            <a:endParaRPr lang="en-US" baseline="0" dirty="0"/>
          </a:p>
          <a:p>
            <a:endParaRPr lang="en-US" dirty="0"/>
          </a:p>
        </p:txBody>
      </p:sp>
      <p:sp>
        <p:nvSpPr>
          <p:cNvPr id="4" name="Slide Number Placeholder 3"/>
          <p:cNvSpPr>
            <a:spLocks noGrp="1"/>
          </p:cNvSpPr>
          <p:nvPr>
            <p:ph type="sldNum" sz="quarter" idx="10"/>
          </p:nvPr>
        </p:nvSpPr>
        <p:spPr/>
        <p:txBody>
          <a:bodyPr/>
          <a:lstStyle/>
          <a:p>
            <a:pPr>
              <a:defRPr/>
            </a:pPr>
            <a:fld id="{6B7716FE-5FF4-4939-A891-57F1539EB079}" type="slidenum">
              <a:rPr lang="en-US" smtClean="0"/>
              <a:pPr>
                <a:defRPr/>
              </a:pPr>
              <a:t>2</a:t>
            </a:fld>
            <a:endParaRPr lang="en-US"/>
          </a:p>
        </p:txBody>
      </p:sp>
    </p:spTree>
    <p:extLst>
      <p:ext uri="{BB962C8B-B14F-4D97-AF65-F5344CB8AC3E}">
        <p14:creationId xmlns:p14="http://schemas.microsoft.com/office/powerpoint/2010/main" val="24085805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should be properly</a:t>
            </a:r>
            <a:r>
              <a:rPr lang="en-US" baseline="0" dirty="0"/>
              <a:t> managed and eventually be placed where they are accessible, understandable, and re-usable. </a:t>
            </a:r>
            <a:endParaRPr lang="en-US" dirty="0"/>
          </a:p>
        </p:txBody>
      </p:sp>
      <p:sp>
        <p:nvSpPr>
          <p:cNvPr id="4" name="Slide Number Placeholder 3"/>
          <p:cNvSpPr>
            <a:spLocks noGrp="1"/>
          </p:cNvSpPr>
          <p:nvPr>
            <p:ph type="sldNum" sz="quarter" idx="10"/>
          </p:nvPr>
        </p:nvSpPr>
        <p:spPr/>
        <p:txBody>
          <a:bodyPr/>
          <a:lstStyle/>
          <a:p>
            <a:pPr>
              <a:defRPr/>
            </a:pPr>
            <a:fld id="{6B7716FE-5FF4-4939-A891-57F1539EB079}" type="slidenum">
              <a:rPr lang="en-US" smtClean="0"/>
              <a:pPr>
                <a:defRPr/>
              </a:pPr>
              <a:t>3</a:t>
            </a:fld>
            <a:endParaRPr lang="en-US"/>
          </a:p>
        </p:txBody>
      </p:sp>
    </p:spTree>
    <p:extLst>
      <p:ext uri="{BB962C8B-B14F-4D97-AF65-F5344CB8AC3E}">
        <p14:creationId xmlns:p14="http://schemas.microsoft.com/office/powerpoint/2010/main" val="2298645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Rot="1" noChangeAspect="1" noChangeArrowheads="1" noTextEdit="1"/>
          </p:cNvSpPr>
          <p:nvPr>
            <p:ph type="sldImg"/>
          </p:nvPr>
        </p:nvSpPr>
        <p:spPr>
          <a:ln/>
        </p:spPr>
      </p:sp>
      <p:sp>
        <p:nvSpPr>
          <p:cNvPr id="35843" name="Rectangle 3"/>
          <p:cNvSpPr>
            <a:spLocks noGrp="1" noChangeArrowheads="1"/>
          </p:cNvSpPr>
          <p:nvPr>
            <p:ph type="body" idx="1"/>
          </p:nvPr>
        </p:nvSpPr>
        <p:spPr>
          <a:noFill/>
          <a:ln/>
        </p:spPr>
        <p:txBody>
          <a:bodyPr/>
          <a:lstStyle/>
          <a:p>
            <a:pPr marL="109728" indent="0" eaLnBrk="1" hangingPunct="1">
              <a:lnSpc>
                <a:spcPct val="80000"/>
              </a:lnSpc>
              <a:buClr>
                <a:schemeClr val="accent1">
                  <a:lumMod val="75000"/>
                </a:schemeClr>
              </a:buClr>
              <a:buSzPct val="95000"/>
              <a:buNone/>
              <a:defRPr/>
            </a:pPr>
            <a:r>
              <a:rPr lang="en-US" dirty="0"/>
              <a:t>UK Data Archive: http://www.data-archive.ac.uk/</a:t>
            </a:r>
          </a:p>
          <a:p>
            <a:pPr marL="109728" indent="0" eaLnBrk="1" hangingPunct="1">
              <a:lnSpc>
                <a:spcPct val="80000"/>
              </a:lnSpc>
              <a:buClr>
                <a:schemeClr val="accent1">
                  <a:lumMod val="75000"/>
                </a:schemeClr>
              </a:buClr>
              <a:buSzPct val="95000"/>
              <a:buNone/>
              <a:defRPr/>
            </a:pPr>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0" marR="0" indent="0" algn="l" defTabSz="457200" rtl="0" eaLnBrk="0" fontAlgn="base" latinLnBrk="0" hangingPunct="0">
              <a:lnSpc>
                <a:spcPct val="100000"/>
              </a:lnSpc>
              <a:spcBef>
                <a:spcPct val="30000"/>
              </a:spcBef>
              <a:spcAft>
                <a:spcPct val="0"/>
              </a:spcAft>
              <a:buClrTx/>
              <a:buSzTx/>
              <a:buFont typeface="Arial" pitchFamily="34" charset="0"/>
              <a:buNone/>
              <a:tabLst/>
              <a:defRPr/>
            </a:pPr>
            <a:r>
              <a:rPr lang="en-US" sz="1200" kern="1200" dirty="0">
                <a:solidFill>
                  <a:schemeClr val="tx1"/>
                </a:solidFill>
                <a:effectLst/>
                <a:latin typeface="+mn-lt"/>
                <a:ea typeface="ＭＳ Ｐゴシック" charset="-128"/>
                <a:cs typeface="ＭＳ Ｐゴシック" charset="-128"/>
              </a:rPr>
              <a:t>Effective data sharing requires careful thought during each stage of the data development process including: </a:t>
            </a:r>
          </a:p>
          <a:p>
            <a:pPr marL="171450" marR="0" indent="-171450" algn="l" defTabSz="457200" rtl="0" eaLnBrk="0" fontAlgn="base" latinLnBrk="0" hangingPunct="0">
              <a:lnSpc>
                <a:spcPct val="100000"/>
              </a:lnSpc>
              <a:spcBef>
                <a:spcPct val="30000"/>
              </a:spcBef>
              <a:spcAft>
                <a:spcPct val="0"/>
              </a:spcAft>
              <a:buClrTx/>
              <a:buSzTx/>
              <a:buFont typeface="Arial" pitchFamily="34" charset="0"/>
              <a:buChar char="•"/>
              <a:tabLst/>
              <a:defRPr/>
            </a:pPr>
            <a:r>
              <a:rPr lang="en-US" sz="1200" kern="1200" dirty="0">
                <a:solidFill>
                  <a:schemeClr val="tx1"/>
                </a:solidFill>
                <a:effectLst/>
                <a:latin typeface="+mn-lt"/>
                <a:ea typeface="ＭＳ Ｐゴシック" charset="-128"/>
                <a:cs typeface="ＭＳ Ｐゴシック" charset="-128"/>
              </a:rPr>
              <a:t>description and documentation of the data process, content, and character;  </a:t>
            </a:r>
          </a:p>
          <a:p>
            <a:pPr marL="171450" marR="0" indent="-171450" algn="l" defTabSz="457200" rtl="0" eaLnBrk="0" fontAlgn="base" latinLnBrk="0" hangingPunct="0">
              <a:lnSpc>
                <a:spcPct val="100000"/>
              </a:lnSpc>
              <a:spcBef>
                <a:spcPct val="30000"/>
              </a:spcBef>
              <a:spcAft>
                <a:spcPct val="0"/>
              </a:spcAft>
              <a:buClrTx/>
              <a:buSzTx/>
              <a:buFont typeface="Arial" pitchFamily="34" charset="0"/>
              <a:buChar char="•"/>
              <a:tabLst/>
              <a:defRPr/>
            </a:pPr>
            <a:r>
              <a:rPr lang="en-US" sz="1200" kern="1200" dirty="0">
                <a:solidFill>
                  <a:schemeClr val="tx1"/>
                </a:solidFill>
                <a:effectLst/>
                <a:latin typeface="+mn-lt"/>
                <a:ea typeface="ＭＳ Ｐゴシック" charset="-128"/>
                <a:cs typeface="ＭＳ Ｐゴシック" charset="-128"/>
              </a:rPr>
              <a:t>deposition and storage of the data in a location from which it can be accessed or shared; </a:t>
            </a:r>
          </a:p>
          <a:p>
            <a:pPr marL="171450" marR="0" indent="-171450" algn="l" defTabSz="457200" rtl="0" eaLnBrk="0" fontAlgn="base" latinLnBrk="0" hangingPunct="0">
              <a:lnSpc>
                <a:spcPct val="100000"/>
              </a:lnSpc>
              <a:spcBef>
                <a:spcPct val="30000"/>
              </a:spcBef>
              <a:spcAft>
                <a:spcPct val="0"/>
              </a:spcAft>
              <a:buClrTx/>
              <a:buSzTx/>
              <a:buFont typeface="Arial" pitchFamily="34" charset="0"/>
              <a:buChar char="•"/>
              <a:tabLst/>
              <a:defRPr/>
            </a:pPr>
            <a:r>
              <a:rPr lang="en-US" sz="1200" kern="1200" dirty="0">
                <a:solidFill>
                  <a:schemeClr val="tx1"/>
                </a:solidFill>
                <a:effectLst/>
                <a:latin typeface="+mn-lt"/>
                <a:ea typeface="ＭＳ Ｐゴシック" charset="-128"/>
                <a:cs typeface="ＭＳ Ｐゴシック" charset="-128"/>
              </a:rPr>
              <a:t>preservation of the data using a format and media that enable long term reuse; and </a:t>
            </a:r>
          </a:p>
          <a:p>
            <a:pPr marL="171450" marR="0" indent="-171450" algn="l" defTabSz="457200" rtl="0" eaLnBrk="0" fontAlgn="base" latinLnBrk="0" hangingPunct="0">
              <a:lnSpc>
                <a:spcPct val="100000"/>
              </a:lnSpc>
              <a:spcBef>
                <a:spcPct val="30000"/>
              </a:spcBef>
              <a:spcAft>
                <a:spcPct val="0"/>
              </a:spcAft>
              <a:buClrTx/>
              <a:buSzTx/>
              <a:buFont typeface="Arial" pitchFamily="34" charset="0"/>
              <a:buChar char="•"/>
              <a:tabLst/>
              <a:defRPr/>
            </a:pPr>
            <a:r>
              <a:rPr lang="en-US" sz="1200" kern="1200" dirty="0">
                <a:solidFill>
                  <a:schemeClr val="tx1"/>
                </a:solidFill>
                <a:effectLst/>
                <a:latin typeface="+mn-lt"/>
                <a:ea typeface="ＭＳ Ｐゴシック" charset="-128"/>
                <a:cs typeface="ＭＳ Ｐゴシック" charset="-128"/>
              </a:rPr>
              <a:t>making the data discoverable by publishing information about the data in research publications, data clearinghouses and data distribution portals.</a:t>
            </a:r>
          </a:p>
          <a:p>
            <a:pPr marL="171450" indent="-171450">
              <a:buFont typeface="Arial" pitchFamily="34" charset="0"/>
              <a:buChar char="•"/>
            </a:pPr>
            <a:endParaRPr lang="en-US" baseline="0" dirty="0">
              <a:ea typeface="ＭＳ Ｐゴシック" pitchFamily="34" charset="-128"/>
            </a:endParaRPr>
          </a:p>
          <a:p>
            <a:pPr marL="171450" indent="-171450">
              <a:buFont typeface="Arial" pitchFamily="34" charset="0"/>
              <a:buChar char="•"/>
            </a:pPr>
            <a:endParaRPr lang="en-US" dirty="0">
              <a:ea typeface="ＭＳ Ｐゴシック" pitchFamily="34" charset="-128"/>
            </a:endParaRPr>
          </a:p>
          <a:p>
            <a:pPr eaLnBrk="1" hangingPunct="1">
              <a:spcBef>
                <a:spcPct val="0"/>
              </a:spcBef>
            </a:pPr>
            <a:endParaRPr lang="en-US" u="sng" dirty="0">
              <a:solidFill>
                <a:schemeClr val="accent1"/>
              </a:solidFill>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latin typeface="Calibri" pitchFamily="34" charset="0"/>
                <a:ea typeface="ＭＳ Ｐゴシック" pitchFamily="34" charset="-128"/>
              </a:rPr>
              <a:pPr eaLnBrk="1" hangingPunct="1"/>
              <a:t>5</a:t>
            </a:fld>
            <a:endParaRPr lang="en-US">
              <a:latin typeface="Calibri" pitchFamily="34" charset="0"/>
              <a:ea typeface="ＭＳ Ｐゴシック" pitchFamily="34" charset="-128"/>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sz="1200" kern="1200" baseline="30000" dirty="0">
                <a:solidFill>
                  <a:schemeClr val="tx1"/>
                </a:solidFill>
                <a:effectLst/>
                <a:latin typeface="+mn-lt"/>
                <a:ea typeface="ＭＳ Ｐゴシック" pitchFamily="34" charset="-128"/>
                <a:cs typeface="ＭＳ Ｐゴシック" charset="-128"/>
              </a:rPr>
              <a:t>8</a:t>
            </a:r>
            <a:r>
              <a:rPr lang="en-US" sz="1200" kern="1200" baseline="0" dirty="0">
                <a:solidFill>
                  <a:schemeClr val="tx1"/>
                </a:solidFill>
                <a:effectLst/>
                <a:latin typeface="+mn-lt"/>
                <a:ea typeface="ＭＳ Ｐゴシック" pitchFamily="34" charset="-128"/>
                <a:cs typeface="ＭＳ Ｐゴシック" charset="-128"/>
              </a:rPr>
              <a:t> </a:t>
            </a:r>
            <a:r>
              <a:rPr lang="en-US" sz="1200" kern="1200" dirty="0" err="1">
                <a:solidFill>
                  <a:schemeClr val="tx1"/>
                </a:solidFill>
                <a:effectLst/>
                <a:latin typeface="+mn-lt"/>
                <a:ea typeface="ＭＳ Ｐゴシック" charset="-128"/>
                <a:cs typeface="ＭＳ Ｐゴシック" charset="-128"/>
              </a:rPr>
              <a:t>Niu</a:t>
            </a:r>
            <a:r>
              <a:rPr lang="en-US" sz="1200" kern="1200" dirty="0">
                <a:solidFill>
                  <a:schemeClr val="tx1"/>
                </a:solidFill>
                <a:effectLst/>
                <a:latin typeface="+mn-lt"/>
                <a:ea typeface="ＭＳ Ｐゴシック" charset="-128"/>
                <a:cs typeface="ＭＳ Ｐゴシック" charset="-128"/>
              </a:rPr>
              <a:t>, J. (2006). Reward and Punishment Mechanisms for Research Data Sharing. IASSIST Quarterly, Winter 2006.</a:t>
            </a:r>
          </a:p>
          <a:p>
            <a:pPr marL="0" marR="0" lvl="1" indent="0" algn="l" defTabSz="457200" rtl="0" eaLnBrk="1" fontAlgn="base" latinLnBrk="0" hangingPunct="1">
              <a:lnSpc>
                <a:spcPct val="100000"/>
              </a:lnSpc>
              <a:spcBef>
                <a:spcPct val="0"/>
              </a:spcBef>
              <a:spcAft>
                <a:spcPct val="0"/>
              </a:spcAft>
              <a:buClrTx/>
              <a:buSzTx/>
              <a:buFontTx/>
              <a:buNone/>
              <a:tabLst/>
              <a:defRPr/>
            </a:pPr>
            <a:r>
              <a:rPr lang="en-US" baseline="30000" dirty="0">
                <a:ea typeface="ＭＳ Ｐゴシック" pitchFamily="34" charset="-128"/>
              </a:rPr>
              <a:t>1</a:t>
            </a:r>
            <a:r>
              <a:rPr lang="en-US" dirty="0">
                <a:hlinkClick r:id="rId3"/>
              </a:rPr>
              <a:t>Guide to social science data preparation and archiving</a:t>
            </a:r>
            <a:r>
              <a:rPr lang="en-US" dirty="0"/>
              <a:t>: Best practice throughout the data life cycle, 4th edition (ICPSR, 2009)</a:t>
            </a:r>
          </a:p>
          <a:p>
            <a:pPr marL="0" marR="0" lvl="1" indent="0" algn="l" defTabSz="457200" rtl="0" eaLnBrk="1" fontAlgn="base" latinLnBrk="0" hangingPunct="1">
              <a:lnSpc>
                <a:spcPct val="100000"/>
              </a:lnSpc>
              <a:spcBef>
                <a:spcPct val="0"/>
              </a:spcBef>
              <a:spcAft>
                <a:spcPct val="0"/>
              </a:spcAft>
              <a:buClrTx/>
              <a:buSzTx/>
              <a:buFontTx/>
              <a:buNone/>
              <a:tabLst/>
              <a:defRPr/>
            </a:pPr>
            <a:r>
              <a:rPr lang="en-US" sz="1200" baseline="30000" dirty="0">
                <a:ea typeface="ＭＳ Ｐゴシック" pitchFamily="34" charset="-128"/>
              </a:rPr>
              <a:t>9</a:t>
            </a:r>
            <a:r>
              <a:rPr lang="en-US" dirty="0"/>
              <a:t>Borgman, C.L. Research Data: Who will share what, with whom, when, and why? In Proceedings of the China-North American Library Conference, Beijing , September 2010. (</a:t>
            </a:r>
            <a:r>
              <a:rPr lang="en-US" dirty="0">
                <a:hlinkClick r:id="rId4"/>
              </a:rPr>
              <a:t>http://works.bepress.com/borgman/238/</a:t>
            </a:r>
            <a:r>
              <a:rPr lang="en-US" dirty="0"/>
              <a:t>) </a:t>
            </a:r>
          </a:p>
          <a:p>
            <a:pPr marL="0" marR="0" lvl="1" indent="0" algn="l" defTabSz="457200" rtl="0" eaLnBrk="1" fontAlgn="base" latinLnBrk="0" hangingPunct="1">
              <a:lnSpc>
                <a:spcPct val="100000"/>
              </a:lnSpc>
              <a:spcBef>
                <a:spcPct val="0"/>
              </a:spcBef>
              <a:spcAft>
                <a:spcPct val="0"/>
              </a:spcAft>
              <a:buClrTx/>
              <a:buSzTx/>
              <a:buFontTx/>
              <a:buNone/>
              <a:tabLst/>
              <a:defRPr/>
            </a:pPr>
            <a:endParaRPr lang="en-US" dirty="0"/>
          </a:p>
          <a:p>
            <a:pPr eaLnBrk="1" hangingPunct="1">
              <a:spcBef>
                <a:spcPct val="0"/>
              </a:spcBef>
            </a:pPr>
            <a:endParaRPr lang="en-US" sz="1200" kern="1200" dirty="0">
              <a:solidFill>
                <a:schemeClr val="tx1"/>
              </a:solidFill>
              <a:effectLst/>
              <a:latin typeface="+mn-lt"/>
              <a:ea typeface="ＭＳ Ｐゴシック" charset="-128"/>
              <a:cs typeface="ＭＳ Ｐゴシック" charset="-128"/>
            </a:endParaRPr>
          </a:p>
          <a:p>
            <a:pPr eaLnBrk="1" hangingPunct="1">
              <a:spcBef>
                <a:spcPct val="0"/>
              </a:spcBef>
            </a:pPr>
            <a:endParaRPr lang="en-US" dirty="0">
              <a:ea typeface="ＭＳ Ｐゴシック" pitchFamily="34" charset="-128"/>
            </a:endParaRPr>
          </a:p>
          <a:p>
            <a:pPr eaLnBrk="1" hangingPunct="1">
              <a:spcBef>
                <a:spcPct val="0"/>
              </a:spcBef>
            </a:pPr>
            <a:endParaRPr lang="en-US" u="sng" dirty="0">
              <a:solidFill>
                <a:schemeClr val="accent1"/>
              </a:solidFill>
              <a:ea typeface="ＭＳ Ｐゴシック" pitchFamily="34" charset="-128"/>
            </a:endParaRPr>
          </a:p>
          <a:p>
            <a:pPr eaLnBrk="1" hangingPunct="1">
              <a:spcBef>
                <a:spcPct val="0"/>
              </a:spcBef>
            </a:pPr>
            <a:endParaRPr lang="en-US" u="sng" dirty="0">
              <a:solidFill>
                <a:schemeClr val="accent1"/>
              </a:solidFill>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latin typeface="Calibri" pitchFamily="34" charset="0"/>
                <a:ea typeface="ＭＳ Ｐゴシック" pitchFamily="34" charset="-128"/>
              </a:rPr>
              <a:pPr eaLnBrk="1" hangingPunct="1"/>
              <a:t>9</a:t>
            </a:fld>
            <a:endParaRPr lang="en-US">
              <a:latin typeface="Calibri" pitchFamily="34" charset="0"/>
              <a:ea typeface="ＭＳ Ｐゴシック" pitchFamily="34"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sz="1200" kern="1200" dirty="0">
                <a:solidFill>
                  <a:schemeClr val="tx1"/>
                </a:solidFill>
                <a:effectLst/>
                <a:latin typeface="+mn-lt"/>
                <a:ea typeface="ＭＳ Ｐゴシック" charset="-128"/>
                <a:cs typeface="ＭＳ Ｐゴシック" charset="-128"/>
              </a:rPr>
              <a:t>Each of these issues can, in great part, be addressed by providing rich data documentation known as ‘metadata’.</a:t>
            </a:r>
          </a:p>
          <a:p>
            <a:pPr eaLnBrk="1" hangingPunct="1">
              <a:spcBef>
                <a:spcPct val="0"/>
              </a:spcBef>
            </a:pPr>
            <a:endParaRPr lang="en-US" sz="1200" kern="1200" baseline="30000" dirty="0">
              <a:solidFill>
                <a:schemeClr val="tx1"/>
              </a:solidFill>
              <a:effectLst/>
              <a:latin typeface="+mn-lt"/>
              <a:ea typeface="ＭＳ Ｐゴシック" pitchFamily="34" charset="-128"/>
              <a:cs typeface="ＭＳ Ｐゴシック" charset="-128"/>
            </a:endParaRPr>
          </a:p>
        </p:txBody>
      </p:sp>
      <p:sp>
        <p:nvSpPr>
          <p:cNvPr id="32772"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latin typeface="Calibri" pitchFamily="34" charset="0"/>
                <a:ea typeface="ＭＳ Ｐゴシック" pitchFamily="34" charset="-128"/>
              </a:rPr>
              <a:pPr eaLnBrk="1" hangingPunct="1"/>
              <a:t>10</a:t>
            </a:fld>
            <a:endParaRPr lang="en-US">
              <a:latin typeface="Calibri" pitchFamily="34" charset="0"/>
              <a:ea typeface="ＭＳ Ｐゴシック" pitchFamily="34"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137160" eaLnBrk="1" hangingPunct="1">
              <a:spcBef>
                <a:spcPct val="0"/>
              </a:spcBef>
            </a:pPr>
            <a:r>
              <a:rPr lang="en-US" sz="1200" kern="1200" dirty="0">
                <a:solidFill>
                  <a:schemeClr val="tx1"/>
                </a:solidFill>
                <a:effectLst/>
                <a:latin typeface="+mn-lt"/>
                <a:ea typeface="ＭＳ Ｐゴシック" charset="-128"/>
                <a:cs typeface="ＭＳ Ｐゴシック" charset="-128"/>
              </a:rPr>
              <a:t>By providing metadata, the research scientist establishes the purpose, methods, sources and parameters of the data. As such, data users are given the information necessary to appropriately apply, protect and cite the data. If the metadata contains information about proprietary data processing or analysis techniques, the competitive advantage can be maintained by creating a second, more generalized, metadata record for public distribution.</a:t>
            </a:r>
            <a:endParaRPr lang="en-US" baseline="0" dirty="0">
              <a:ea typeface="ＭＳ Ｐゴシック" pitchFamily="34" charset="-128"/>
            </a:endParaRPr>
          </a:p>
          <a:p>
            <a:pPr marL="171450" lvl="0" indent="-171450" defTabSz="137160" eaLnBrk="1" hangingPunct="1">
              <a:spcBef>
                <a:spcPct val="0"/>
              </a:spcBef>
              <a:buFont typeface="Arial" pitchFamily="34" charset="0"/>
              <a:buChar char="•"/>
            </a:pPr>
            <a:endParaRPr lang="en-US" baseline="0" dirty="0">
              <a:ea typeface="ＭＳ Ｐゴシック" pitchFamily="34" charset="-128"/>
            </a:endParaRPr>
          </a:p>
          <a:p>
            <a:pPr marL="171450" indent="-171450" eaLnBrk="1" hangingPunct="1">
              <a:spcBef>
                <a:spcPct val="0"/>
              </a:spcBef>
              <a:buFont typeface="Arial" pitchFamily="34" charset="0"/>
              <a:buChar char="•"/>
            </a:pPr>
            <a:endParaRPr lang="en-US" dirty="0">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latin typeface="Calibri" pitchFamily="34" charset="0"/>
                <a:ea typeface="ＭＳ Ｐゴシック" pitchFamily="34" charset="-128"/>
              </a:rPr>
              <a:pPr eaLnBrk="1" hangingPunct="1"/>
              <a:t>11</a:t>
            </a:fld>
            <a:endParaRPr lang="en-US">
              <a:latin typeface="Calibri" pitchFamily="34" charset="0"/>
              <a:ea typeface="ＭＳ Ｐゴシック" pitchFamily="34" charset="-128"/>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895D4523-C85D-4941-9811-DB8DFAB5DD1F}" type="slidenum">
              <a:rPr lang="en-CA" smtClean="0"/>
              <a:pPr/>
              <a:t>14</a:t>
            </a:fld>
            <a:endParaRPr lang="en-CA"/>
          </a:p>
        </p:txBody>
      </p:sp>
    </p:spTree>
    <p:extLst>
      <p:ext uri="{BB962C8B-B14F-4D97-AF65-F5344CB8AC3E}">
        <p14:creationId xmlns:p14="http://schemas.microsoft.com/office/powerpoint/2010/main" val="1084387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u="none" dirty="0">
                <a:solidFill>
                  <a:schemeClr val="accent1"/>
                </a:solidFill>
                <a:ea typeface="ＭＳ Ｐゴシック" pitchFamily="34" charset="-128"/>
              </a:rPr>
              <a:t>By</a:t>
            </a:r>
            <a:r>
              <a:rPr lang="en-US" u="none" baseline="0" dirty="0">
                <a:solidFill>
                  <a:schemeClr val="accent1"/>
                </a:solidFill>
                <a:ea typeface="ＭＳ Ｐゴシック" pitchFamily="34" charset="-128"/>
              </a:rPr>
              <a:t> re-using data collected from a variety of sources – </a:t>
            </a:r>
            <a:r>
              <a:rPr lang="en-US" u="none" baseline="0" dirty="0" err="1">
                <a:solidFill>
                  <a:schemeClr val="accent1"/>
                </a:solidFill>
                <a:ea typeface="ＭＳ Ｐゴシック" pitchFamily="34" charset="-128"/>
              </a:rPr>
              <a:t>eBird</a:t>
            </a:r>
            <a:r>
              <a:rPr lang="en-US" u="none" baseline="0" dirty="0">
                <a:solidFill>
                  <a:schemeClr val="accent1"/>
                </a:solidFill>
                <a:ea typeface="ＭＳ Ｐゴシック" pitchFamily="34" charset="-128"/>
              </a:rPr>
              <a:t> database, land cover data, meteorology, and remotely sensed by NASA – this project was able to compile and process the data using </a:t>
            </a:r>
            <a:r>
              <a:rPr lang="en-US" u="none" baseline="0" dirty="0" err="1">
                <a:solidFill>
                  <a:schemeClr val="accent1"/>
                </a:solidFill>
                <a:ea typeface="ＭＳ Ｐゴシック" pitchFamily="34" charset="-128"/>
              </a:rPr>
              <a:t>supercomputering</a:t>
            </a:r>
            <a:r>
              <a:rPr lang="en-US" u="none" baseline="0" dirty="0">
                <a:solidFill>
                  <a:schemeClr val="accent1"/>
                </a:solidFill>
                <a:ea typeface="ＭＳ Ｐゴシック" pitchFamily="34" charset="-128"/>
              </a:rPr>
              <a:t> to determine bird migration routes for particular species. </a:t>
            </a:r>
            <a:endParaRPr lang="en-US" u="none" dirty="0">
              <a:solidFill>
                <a:schemeClr val="accent1"/>
              </a:solidFill>
              <a:ea typeface="ＭＳ Ｐゴシック" pitchFamily="34" charset="-128"/>
            </a:endParaRPr>
          </a:p>
        </p:txBody>
      </p:sp>
      <p:sp>
        <p:nvSpPr>
          <p:cNvPr id="3277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defTabSz="457200" eaLnBrk="0" fontAlgn="base" hangingPunct="0">
              <a:spcBef>
                <a:spcPct val="0"/>
              </a:spcBef>
              <a:spcAft>
                <a:spcPct val="0"/>
              </a:spcAft>
              <a:defRPr>
                <a:solidFill>
                  <a:schemeClr val="tx1"/>
                </a:solidFill>
                <a:latin typeface="Arial" charset="0"/>
                <a:cs typeface="Arial" charset="0"/>
              </a:defRPr>
            </a:lvl6pPr>
            <a:lvl7pPr marL="2971800" indent="-228600" defTabSz="457200" eaLnBrk="0" fontAlgn="base" hangingPunct="0">
              <a:spcBef>
                <a:spcPct val="0"/>
              </a:spcBef>
              <a:spcAft>
                <a:spcPct val="0"/>
              </a:spcAft>
              <a:defRPr>
                <a:solidFill>
                  <a:schemeClr val="tx1"/>
                </a:solidFill>
                <a:latin typeface="Arial" charset="0"/>
                <a:cs typeface="Arial" charset="0"/>
              </a:defRPr>
            </a:lvl7pPr>
            <a:lvl8pPr marL="3429000" indent="-228600" defTabSz="457200" eaLnBrk="0" fontAlgn="base" hangingPunct="0">
              <a:spcBef>
                <a:spcPct val="0"/>
              </a:spcBef>
              <a:spcAft>
                <a:spcPct val="0"/>
              </a:spcAft>
              <a:defRPr>
                <a:solidFill>
                  <a:schemeClr val="tx1"/>
                </a:solidFill>
                <a:latin typeface="Arial" charset="0"/>
                <a:cs typeface="Arial" charset="0"/>
              </a:defRPr>
            </a:lvl8pPr>
            <a:lvl9pPr marL="3886200" indent="-228600" defTabSz="457200" eaLnBrk="0" fontAlgn="base" hangingPunct="0">
              <a:spcBef>
                <a:spcPct val="0"/>
              </a:spcBef>
              <a:spcAft>
                <a:spcPct val="0"/>
              </a:spcAft>
              <a:defRPr>
                <a:solidFill>
                  <a:schemeClr val="tx1"/>
                </a:solidFill>
                <a:latin typeface="Arial" charset="0"/>
                <a:cs typeface="Arial" charset="0"/>
              </a:defRPr>
            </a:lvl9pPr>
          </a:lstStyle>
          <a:p>
            <a:pPr eaLnBrk="1" hangingPunct="1"/>
            <a:fld id="{45B0BCA6-33EC-4A59-BBEF-53B91F0D0FEB}" type="slidenum">
              <a:rPr lang="en-US" smtClean="0">
                <a:latin typeface="Calibri" pitchFamily="34" charset="0"/>
                <a:ea typeface="ＭＳ Ｐゴシック" pitchFamily="34" charset="-128"/>
              </a:rPr>
              <a:pPr eaLnBrk="1" hangingPunct="1"/>
              <a:t>17</a:t>
            </a:fld>
            <a:endParaRPr lang="en-US">
              <a:latin typeface="Calibri" pitchFamily="34" charset="0"/>
              <a:ea typeface="ＭＳ Ｐゴシック" pitchFamily="34"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A7F77B0-0831-4AC1-A3D7-79F47E069686}" type="datetimeFigureOut">
              <a:rPr lang="en-US" smtClean="0"/>
              <a:t>5/1/2017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4B1643-92D0-4E67-91CB-C84931A0DD9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A7F77B0-0831-4AC1-A3D7-79F47E069686}" type="datetimeFigureOut">
              <a:rPr lang="en-US" smtClean="0"/>
              <a:t>5/1/2017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4B1643-92D0-4E67-91CB-C84931A0DD9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A7F77B0-0831-4AC1-A3D7-79F47E069686}" type="datetimeFigureOut">
              <a:rPr lang="en-US" smtClean="0"/>
              <a:t>5/1/2017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4B1643-92D0-4E67-91CB-C84931A0DD98}"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593367"/>
            <a:ext cx="8520600" cy="7636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536633"/>
            <a:ext cx="8520600" cy="4555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6217621"/>
            <a:ext cx="548700" cy="524800"/>
          </a:xfrm>
          <a:prstGeom prst="rect">
            <a:avLst/>
          </a:prstGeom>
        </p:spPr>
        <p:txBody>
          <a:bodyPr lIns="91425" tIns="91425" rIns="91425" bIns="91425" anchor="ctr" anchorCtr="0">
            <a:noAutofit/>
          </a:bodyPr>
          <a:lstStyle/>
          <a:p>
            <a:pPr lvl="0">
              <a:spcBef>
                <a:spcPts val="0"/>
              </a:spcBef>
              <a:buNone/>
            </a:pPr>
            <a:fld id="{00000000-1234-1234-1234-123412341234}" type="slidenum">
              <a:rPr lang="en"/>
              <a:pPr lvl="0">
                <a:spcBef>
                  <a:spcPts val="0"/>
                </a:spcBef>
                <a:buNone/>
              </a:pPr>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A7F77B0-0831-4AC1-A3D7-79F47E069686}" type="datetimeFigureOut">
              <a:rPr lang="en-US" smtClean="0"/>
              <a:t>5/1/2017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4B1643-92D0-4E67-91CB-C84931A0DD9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A7F77B0-0831-4AC1-A3D7-79F47E069686}" type="datetimeFigureOut">
              <a:rPr lang="en-US" smtClean="0"/>
              <a:t>5/1/2017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4B1643-92D0-4E67-91CB-C84931A0DD9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A7F77B0-0831-4AC1-A3D7-79F47E069686}" type="datetimeFigureOut">
              <a:rPr lang="en-US" smtClean="0"/>
              <a:t>5/1/2017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4B1643-92D0-4E67-91CB-C84931A0DD9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A7F77B0-0831-4AC1-A3D7-79F47E069686}" type="datetimeFigureOut">
              <a:rPr lang="en-US" smtClean="0"/>
              <a:t>5/1/2017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14B1643-92D0-4E67-91CB-C84931A0DD9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A7F77B0-0831-4AC1-A3D7-79F47E069686}" type="datetimeFigureOut">
              <a:rPr lang="en-US" smtClean="0"/>
              <a:t>5/1/2017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4B1643-92D0-4E67-91CB-C84931A0DD9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A7F77B0-0831-4AC1-A3D7-79F47E069686}" type="datetimeFigureOut">
              <a:rPr lang="en-US" smtClean="0"/>
              <a:t>5/1/2017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14B1643-92D0-4E67-91CB-C84931A0DD9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A7F77B0-0831-4AC1-A3D7-79F47E069686}" type="datetimeFigureOut">
              <a:rPr lang="en-US" smtClean="0"/>
              <a:t>5/1/2017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4B1643-92D0-4E67-91CB-C84931A0DD9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A7F77B0-0831-4AC1-A3D7-79F47E069686}" type="datetimeFigureOut">
              <a:rPr lang="en-US" smtClean="0"/>
              <a:t>5/1/2017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4B1643-92D0-4E67-91CB-C84931A0DD9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7F77B0-0831-4AC1-A3D7-79F47E069686}" type="datetimeFigureOut">
              <a:rPr lang="en-US" smtClean="0"/>
              <a:t>5/1/2017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4B1643-92D0-4E67-91CB-C84931A0DD98}"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hyperlink" Target="http://www.pre.ethics.gc.ca/eng/policy-politique/initiatives/tcps2-eptc2/Default/"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hyperlink" Target="http://iasc.info/images/data/IASC_data_statement.pdf"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jpeg"/><Relationship Id="rId7" Type="http://schemas.openxmlformats.org/officeDocument/2006/relationships/image" Target="../media/image22.png"/><Relationship Id="rId12"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1.emf"/><Relationship Id="rId11" Type="http://schemas.openxmlformats.org/officeDocument/2006/relationships/image" Target="../media/image26.jpe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gif"/><Relationship Id="rId9"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mun.maps.arcgis.com/apps/CrowdsourceReporter/index.html?appid=032ec4433b3e4e74bba51f4adecbbad9" TargetMode="Externa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hyperlink" Target="https://figshare.com/" TargetMode="External"/><Relationship Id="rId7" Type="http://schemas.openxmlformats.org/officeDocument/2006/relationships/image" Target="../media/image4.jpeg"/><Relationship Id="rId12" Type="http://schemas.openxmlformats.org/officeDocument/2006/relationships/image" Target="../media/image10.png"/><Relationship Id="rId2" Type="http://schemas.openxmlformats.org/officeDocument/2006/relationships/hyperlink" Target="http://datadryad.org/" TargetMode="External"/><Relationship Id="rId1" Type="http://schemas.openxmlformats.org/officeDocument/2006/relationships/slideLayout" Target="../slideLayouts/slideLayout2.xml"/><Relationship Id="rId6" Type="http://schemas.openxmlformats.org/officeDocument/2006/relationships/hyperlink" Target="https://github.com/open-source" TargetMode="External"/><Relationship Id="rId11" Type="http://schemas.openxmlformats.org/officeDocument/2006/relationships/image" Target="../media/image9.gif"/><Relationship Id="rId5" Type="http://schemas.openxmlformats.org/officeDocument/2006/relationships/hyperlink" Target="http://www.iobis.org/" TargetMode="External"/><Relationship Id="rId10" Type="http://schemas.openxmlformats.org/officeDocument/2006/relationships/image" Target="../media/image8.png"/><Relationship Id="rId4" Type="http://schemas.openxmlformats.org/officeDocument/2006/relationships/hyperlink" Target="Biodiversity%20Data%20Journal" TargetMode="External"/><Relationship Id="rId9"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43000" y="4419600"/>
            <a:ext cx="6858000" cy="1655762"/>
          </a:xfrm>
        </p:spPr>
        <p:txBody>
          <a:bodyPr>
            <a:normAutofit lnSpcReduction="10000"/>
          </a:bodyPr>
          <a:lstStyle/>
          <a:p>
            <a:r>
              <a:rPr lang="en-CA" sz="2400" b="1" dirty="0">
                <a:solidFill>
                  <a:schemeClr val="tx1"/>
                </a:solidFill>
              </a:rPr>
              <a:t>Data Sharing</a:t>
            </a:r>
          </a:p>
          <a:p>
            <a:r>
              <a:rPr lang="en-CA" sz="2400" b="1" dirty="0">
                <a:solidFill>
                  <a:schemeClr val="tx1"/>
                </a:solidFill>
              </a:rPr>
              <a:t>Data Management Workshop</a:t>
            </a:r>
          </a:p>
          <a:p>
            <a:r>
              <a:rPr lang="en-CA" sz="2400" b="1" dirty="0">
                <a:solidFill>
                  <a:schemeClr val="tx1"/>
                </a:solidFill>
              </a:rPr>
              <a:t>May 2</a:t>
            </a:r>
            <a:r>
              <a:rPr lang="en-CA" sz="2400" b="1" baseline="30000" dirty="0">
                <a:solidFill>
                  <a:schemeClr val="tx1"/>
                </a:solidFill>
              </a:rPr>
              <a:t>nd</a:t>
            </a:r>
            <a:r>
              <a:rPr lang="en-CA" sz="2400" b="1" dirty="0">
                <a:solidFill>
                  <a:schemeClr val="tx1"/>
                </a:solidFill>
              </a:rPr>
              <a:t> , 2017</a:t>
            </a:r>
          </a:p>
          <a:p>
            <a:r>
              <a:rPr lang="en-CA" sz="2400" b="1" dirty="0">
                <a:solidFill>
                  <a:schemeClr val="tx1"/>
                </a:solidFill>
              </a:rPr>
              <a:t>Gatineau, Quebec</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62200" y="838200"/>
            <a:ext cx="4508956" cy="3123862"/>
          </a:xfrm>
          <a:prstGeom prst="rect">
            <a:avLst/>
          </a:prstGeom>
        </p:spPr>
      </p:pic>
      <p:pic>
        <p:nvPicPr>
          <p:cNvPr id="5" name="Picture 2" descr="Image result for DATA MANAGEMENT CARTO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10947"/>
            <a:ext cx="1990201" cy="304705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4453217" y="3244334"/>
            <a:ext cx="237566" cy="369332"/>
          </a:xfrm>
          <a:prstGeom prst="rect">
            <a:avLst/>
          </a:prstGeom>
        </p:spPr>
        <p:txBody>
          <a:bodyPr wrap="none">
            <a:spAutoFit/>
          </a:bodyPr>
          <a:lstStyle/>
          <a:p>
            <a:r>
              <a:rPr lang="en-US" dirty="0"/>
              <a:t> </a:t>
            </a:r>
          </a:p>
        </p:txBody>
      </p:sp>
      <p:sp>
        <p:nvSpPr>
          <p:cNvPr id="7" name="Rectangle 6"/>
          <p:cNvSpPr/>
          <p:nvPr/>
        </p:nvSpPr>
        <p:spPr>
          <a:xfrm>
            <a:off x="4453217" y="3244334"/>
            <a:ext cx="237566" cy="369332"/>
          </a:xfrm>
          <a:prstGeom prst="rect">
            <a:avLst/>
          </a:prstGeom>
        </p:spPr>
        <p:txBody>
          <a:bodyPr wrap="none">
            <a:spAutoFit/>
          </a:bodyPr>
          <a:lstStyle/>
          <a:p>
            <a:r>
              <a:rPr lang="en-US" dirty="0"/>
              <a:t> </a:t>
            </a:r>
          </a:p>
        </p:txBody>
      </p:sp>
    </p:spTree>
    <p:extLst>
      <p:ext uri="{BB962C8B-B14F-4D97-AF65-F5344CB8AC3E}">
        <p14:creationId xmlns:p14="http://schemas.microsoft.com/office/powerpoint/2010/main" val="2936504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Content Placeholder 2"/>
          <p:cNvSpPr>
            <a:spLocks noGrp="1"/>
          </p:cNvSpPr>
          <p:nvPr>
            <p:ph idx="1"/>
          </p:nvPr>
        </p:nvSpPr>
        <p:spPr>
          <a:xfrm>
            <a:off x="599090" y="1190283"/>
            <a:ext cx="7993117" cy="4737551"/>
          </a:xfrm>
        </p:spPr>
        <p:txBody>
          <a:bodyPr>
            <a:noAutofit/>
          </a:bodyPr>
          <a:lstStyle/>
          <a:p>
            <a:pPr>
              <a:buClr>
                <a:srgbClr val="177F8A"/>
              </a:buClr>
              <a:buSzPct val="100000"/>
              <a:buNone/>
            </a:pPr>
            <a:endParaRPr lang="en-US" sz="2400" dirty="0">
              <a:ea typeface="ＭＳ Ｐゴシック" pitchFamily="34" charset="-128"/>
            </a:endParaRPr>
          </a:p>
          <a:p>
            <a:pPr>
              <a:buFont typeface="Arial" pitchFamily="34" charset="0"/>
              <a:buChar char="•"/>
            </a:pPr>
            <a:endParaRPr lang="en-US" sz="2400" dirty="0">
              <a:ea typeface="ＭＳ Ｐゴシック" pitchFamily="34" charset="-128"/>
            </a:endParaRPr>
          </a:p>
        </p:txBody>
      </p:sp>
      <p:sp>
        <p:nvSpPr>
          <p:cNvPr id="13314" name="Title 1"/>
          <p:cNvSpPr>
            <a:spLocks noGrp="1"/>
          </p:cNvSpPr>
          <p:nvPr>
            <p:ph type="title"/>
          </p:nvPr>
        </p:nvSpPr>
        <p:spPr>
          <a:xfrm>
            <a:off x="0" y="489266"/>
            <a:ext cx="9144000" cy="701018"/>
          </a:xfrm>
        </p:spPr>
        <p:txBody>
          <a:bodyPr>
            <a:normAutofit fontScale="90000"/>
          </a:bodyPr>
          <a:lstStyle/>
          <a:p>
            <a:r>
              <a:rPr lang="en-US" b="1" dirty="0">
                <a:solidFill>
                  <a:schemeClr val="accent1"/>
                </a:solidFill>
                <a:ea typeface="ＭＳ Ｐゴシック" pitchFamily="34" charset="-128"/>
              </a:rPr>
              <a:t>Concerns About Data Sharing</a:t>
            </a:r>
            <a:endParaRPr lang="en-US" dirty="0">
              <a:ea typeface="ＭＳ Ｐゴシック" pitchFamily="34" charset="-128"/>
            </a:endParaRPr>
          </a:p>
        </p:txBody>
      </p:sp>
      <p:graphicFrame>
        <p:nvGraphicFramePr>
          <p:cNvPr id="14" name="Table 13"/>
          <p:cNvGraphicFramePr>
            <a:graphicFrameLocks noGrp="1"/>
          </p:cNvGraphicFramePr>
          <p:nvPr/>
        </p:nvGraphicFramePr>
        <p:xfrm>
          <a:off x="803275" y="1360488"/>
          <a:ext cx="7548563" cy="4618038"/>
        </p:xfrm>
        <a:graphic>
          <a:graphicData uri="http://schemas.openxmlformats.org/drawingml/2006/table">
            <a:tbl>
              <a:tblPr/>
              <a:tblGrid>
                <a:gridCol w="3775075">
                  <a:extLst>
                    <a:ext uri="{9D8B030D-6E8A-4147-A177-3AD203B41FA5}">
                      <a16:colId xmlns:a16="http://schemas.microsoft.com/office/drawing/2014/main" val="20000"/>
                    </a:ext>
                  </a:extLst>
                </a:gridCol>
                <a:gridCol w="3773488">
                  <a:extLst>
                    <a:ext uri="{9D8B030D-6E8A-4147-A177-3AD203B41FA5}">
                      <a16:colId xmlns:a16="http://schemas.microsoft.com/office/drawing/2014/main" val="20001"/>
                    </a:ext>
                  </a:extLst>
                </a:gridCol>
              </a:tblGrid>
              <a:tr h="5572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800" b="1" i="0" u="none" strike="noStrike" cap="none" normalizeH="0" baseline="0" dirty="0">
                          <a:ln>
                            <a:noFill/>
                          </a:ln>
                          <a:solidFill>
                            <a:srgbClr val="FFFFFF"/>
                          </a:solidFill>
                          <a:effectLst/>
                          <a:latin typeface="Calibri" charset="0"/>
                          <a:cs typeface="Arial" charset="0"/>
                        </a:rPr>
                        <a:t>Concern</a:t>
                      </a: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800" b="1" i="0" u="none" strike="noStrike" cap="none" normalizeH="0" baseline="0">
                          <a:ln>
                            <a:noFill/>
                          </a:ln>
                          <a:solidFill>
                            <a:srgbClr val="FFFFFF"/>
                          </a:solidFill>
                          <a:effectLst/>
                          <a:latin typeface="Calibri" charset="0"/>
                          <a:cs typeface="Arial" charset="0"/>
                        </a:rPr>
                        <a:t>Solution</a:t>
                      </a: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117475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rgbClr val="000000"/>
                          </a:solidFill>
                          <a:effectLst/>
                          <a:latin typeface="Calibri" charset="0"/>
                          <a:cs typeface="Arial" charset="0"/>
                        </a:rPr>
                        <a:t>inappropriate use due to misunderstanding of research purpose or parameters</a:t>
                      </a:r>
                    </a:p>
                  </a:txBody>
                  <a:tcPr marL="91436" marR="91436" marT="45724" marB="45724"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rgbClr val="000000"/>
                        </a:solidFill>
                        <a:effectLst/>
                        <a:latin typeface="Calibri" charset="0"/>
                        <a:cs typeface="Arial" charset="0"/>
                      </a:endParaRP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962025">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rgbClr val="000000"/>
                          </a:solidFill>
                          <a:effectLst/>
                          <a:latin typeface="Calibri" charset="0"/>
                          <a:cs typeface="Arial" charset="0"/>
                        </a:rPr>
                        <a:t>security and confidentiality of sensitive data</a:t>
                      </a:r>
                    </a:p>
                  </a:txBody>
                  <a:tcPr marL="91436" marR="91436" marT="45724" marB="45724"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rgbClr val="000000"/>
                        </a:solidFill>
                        <a:effectLst/>
                        <a:latin typeface="Calibri" charset="0"/>
                        <a:cs typeface="Arial" charset="0"/>
                      </a:endParaRP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r h="962025">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rgbClr val="000000"/>
                          </a:solidFill>
                          <a:effectLst/>
                          <a:latin typeface="Calibri" charset="0"/>
                          <a:cs typeface="Arial" charset="0"/>
                        </a:rPr>
                        <a:t>lack of acknowledgement / credit</a:t>
                      </a:r>
                    </a:p>
                  </a:txBody>
                  <a:tcPr marL="91436" marR="91436" marT="45724" marB="45724"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rgbClr val="000000"/>
                        </a:solidFill>
                        <a:effectLst/>
                        <a:latin typeface="Calibri" charset="0"/>
                        <a:cs typeface="Arial" charset="0"/>
                      </a:endParaRP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3"/>
                  </a:ext>
                </a:extLst>
              </a:tr>
              <a:tr h="962025">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rgbClr val="000000"/>
                          </a:solidFill>
                          <a:effectLst/>
                          <a:latin typeface="Calibri" charset="0"/>
                          <a:cs typeface="Arial" charset="0"/>
                        </a:rPr>
                        <a:t>loss of advantage when competing for research dollars</a:t>
                      </a:r>
                    </a:p>
                  </a:txBody>
                  <a:tcPr marL="91436" marR="91436" marT="45724" marB="45724"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rgbClr val="000000"/>
                        </a:solidFill>
                        <a:effectLst/>
                        <a:latin typeface="Calibri" charset="0"/>
                        <a:cs typeface="Arial" charset="0"/>
                      </a:endParaRP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4"/>
                  </a:ext>
                </a:extLst>
              </a:tr>
            </a:tbl>
          </a:graphicData>
        </a:graphic>
      </p:graphicFrame>
      <p:grpSp>
        <p:nvGrpSpPr>
          <p:cNvPr id="2" name="Group 5"/>
          <p:cNvGrpSpPr>
            <a:grpSpLocks/>
          </p:cNvGrpSpPr>
          <p:nvPr/>
        </p:nvGrpSpPr>
        <p:grpSpPr bwMode="auto">
          <a:xfrm>
            <a:off x="4724400" y="1833563"/>
            <a:ext cx="3525838" cy="1447800"/>
            <a:chOff x="4724400" y="1896438"/>
            <a:chExt cx="3525520" cy="1448011"/>
          </a:xfrm>
        </p:grpSpPr>
        <p:sp>
          <p:nvSpPr>
            <p:cNvPr id="16" name="Rectangle 15"/>
            <p:cNvSpPr>
              <a:spLocks noChangeArrowheads="1"/>
            </p:cNvSpPr>
            <p:nvPr/>
          </p:nvSpPr>
          <p:spPr bwMode="auto">
            <a:xfrm>
              <a:off x="4724400" y="2123483"/>
              <a:ext cx="3525520" cy="833559"/>
            </a:xfrm>
            <a:prstGeom prst="rect">
              <a:avLst/>
            </a:prstGeom>
            <a:gradFill rotWithShape="1">
              <a:gsLst>
                <a:gs pos="0">
                  <a:srgbClr val="9BC1FF"/>
                </a:gs>
                <a:gs pos="100000">
                  <a:srgbClr val="3F80CD"/>
                </a:gs>
              </a:gsLst>
              <a:lin ang="5400000"/>
            </a:gradFill>
            <a:ln w="9525">
              <a:solidFill>
                <a:srgbClr val="4A7EBB"/>
              </a:solidFill>
              <a:miter lim="800000"/>
              <a:headEnd/>
              <a:tailEnd/>
            </a:ln>
            <a:effectLst>
              <a:outerShdw dist="23000" dir="5400000" rotWithShape="0">
                <a:srgbClr val="808080">
                  <a:alpha val="34998"/>
                </a:srgbClr>
              </a:outerShdw>
            </a:effectLst>
          </p:spPr>
          <p:txBody>
            <a:bodyPr anchor="ctr"/>
            <a:lstStyle/>
            <a:p>
              <a:pPr>
                <a:defRPr/>
              </a:pPr>
              <a:r>
                <a:rPr lang="en-US" sz="2400" dirty="0">
                  <a:solidFill>
                    <a:schemeClr val="lt1"/>
                  </a:solidFill>
                  <a:latin typeface="+mn-lt"/>
                  <a:cs typeface="+mn-cs"/>
                </a:rPr>
                <a:t>			</a:t>
              </a:r>
              <a:r>
                <a:rPr lang="en-US" sz="2800" dirty="0">
                  <a:solidFill>
                    <a:schemeClr val="lt1"/>
                  </a:solidFill>
                  <a:latin typeface="+mn-lt"/>
                  <a:cs typeface="+mn-cs"/>
                </a:rPr>
                <a:t>metadata</a:t>
              </a:r>
            </a:p>
          </p:txBody>
        </p:sp>
        <p:pic>
          <p:nvPicPr>
            <p:cNvPr id="17" name="Picture 2" descr="C:\Users\Lynda\AppData\Local\Microsoft\Windows\Temporary Internet Files\Content.IE5\KUFF5RNR\MC900441310[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4899" y="1896438"/>
              <a:ext cx="1448011" cy="14480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grpSp>
        <p:nvGrpSpPr>
          <p:cNvPr id="3" name="Group 9"/>
          <p:cNvGrpSpPr>
            <a:grpSpLocks/>
          </p:cNvGrpSpPr>
          <p:nvPr/>
        </p:nvGrpSpPr>
        <p:grpSpPr bwMode="auto">
          <a:xfrm>
            <a:off x="4716463" y="2917825"/>
            <a:ext cx="3525837" cy="1447800"/>
            <a:chOff x="4724400" y="1896438"/>
            <a:chExt cx="3525520" cy="1448011"/>
          </a:xfrm>
        </p:grpSpPr>
        <p:sp>
          <p:nvSpPr>
            <p:cNvPr id="19" name="Rectangle 18"/>
            <p:cNvSpPr>
              <a:spLocks noChangeArrowheads="1"/>
            </p:cNvSpPr>
            <p:nvPr/>
          </p:nvSpPr>
          <p:spPr bwMode="auto">
            <a:xfrm>
              <a:off x="4724400" y="2123484"/>
              <a:ext cx="3525520" cy="833558"/>
            </a:xfrm>
            <a:prstGeom prst="rect">
              <a:avLst/>
            </a:prstGeom>
            <a:gradFill rotWithShape="1">
              <a:gsLst>
                <a:gs pos="0">
                  <a:srgbClr val="9BC1FF"/>
                </a:gs>
                <a:gs pos="100000">
                  <a:srgbClr val="3F80CD"/>
                </a:gs>
              </a:gsLst>
              <a:lin ang="5400000"/>
            </a:gradFill>
            <a:ln w="9525">
              <a:solidFill>
                <a:srgbClr val="4A7EBB"/>
              </a:solidFill>
              <a:miter lim="800000"/>
              <a:headEnd/>
              <a:tailEnd/>
            </a:ln>
            <a:effectLst>
              <a:outerShdw dist="23000" dir="5400000" rotWithShape="0">
                <a:srgbClr val="808080">
                  <a:alpha val="34998"/>
                </a:srgbClr>
              </a:outerShdw>
            </a:effectLst>
          </p:spPr>
          <p:txBody>
            <a:bodyPr anchor="ctr"/>
            <a:lstStyle/>
            <a:p>
              <a:pPr>
                <a:defRPr/>
              </a:pPr>
              <a:r>
                <a:rPr lang="en-US" sz="2400" dirty="0">
                  <a:solidFill>
                    <a:schemeClr val="lt1"/>
                  </a:solidFill>
                  <a:latin typeface="+mn-lt"/>
                  <a:cs typeface="+mn-cs"/>
                </a:rPr>
                <a:t>			</a:t>
              </a:r>
              <a:r>
                <a:rPr lang="en-US" sz="2800" dirty="0">
                  <a:solidFill>
                    <a:schemeClr val="lt1"/>
                  </a:solidFill>
                  <a:latin typeface="+mn-lt"/>
                  <a:cs typeface="+mn-cs"/>
                </a:rPr>
                <a:t>metadata</a:t>
              </a:r>
            </a:p>
          </p:txBody>
        </p:sp>
        <p:pic>
          <p:nvPicPr>
            <p:cNvPr id="20" name="Picture 2" descr="C:\Users\Lynda\AppData\Local\Microsoft\Windows\Temporary Internet Files\Content.IE5\KUFF5RNR\MC900441310[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4899" y="1896438"/>
              <a:ext cx="1448011" cy="14480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grpSp>
        <p:nvGrpSpPr>
          <p:cNvPr id="4" name="Group 12"/>
          <p:cNvGrpSpPr>
            <a:grpSpLocks/>
          </p:cNvGrpSpPr>
          <p:nvPr/>
        </p:nvGrpSpPr>
        <p:grpSpPr bwMode="auto">
          <a:xfrm>
            <a:off x="4716463" y="4843463"/>
            <a:ext cx="3525837" cy="1449387"/>
            <a:chOff x="4724400" y="1896438"/>
            <a:chExt cx="3525520" cy="1448011"/>
          </a:xfrm>
        </p:grpSpPr>
        <p:sp>
          <p:nvSpPr>
            <p:cNvPr id="22" name="Rectangle 21"/>
            <p:cNvSpPr>
              <a:spLocks noChangeArrowheads="1"/>
            </p:cNvSpPr>
            <p:nvPr/>
          </p:nvSpPr>
          <p:spPr bwMode="auto">
            <a:xfrm>
              <a:off x="4724400" y="2123234"/>
              <a:ext cx="3525520" cy="832647"/>
            </a:xfrm>
            <a:prstGeom prst="rect">
              <a:avLst/>
            </a:prstGeom>
            <a:gradFill rotWithShape="1">
              <a:gsLst>
                <a:gs pos="0">
                  <a:srgbClr val="9BC1FF"/>
                </a:gs>
                <a:gs pos="100000">
                  <a:srgbClr val="3F80CD"/>
                </a:gs>
              </a:gsLst>
              <a:lin ang="5400000"/>
            </a:gradFill>
            <a:ln w="9525">
              <a:solidFill>
                <a:srgbClr val="4A7EBB"/>
              </a:solidFill>
              <a:miter lim="800000"/>
              <a:headEnd/>
              <a:tailEnd/>
            </a:ln>
            <a:effectLst>
              <a:outerShdw dist="23000" dir="5400000" rotWithShape="0">
                <a:srgbClr val="808080">
                  <a:alpha val="34998"/>
                </a:srgbClr>
              </a:outerShdw>
            </a:effectLst>
          </p:spPr>
          <p:txBody>
            <a:bodyPr anchor="ctr"/>
            <a:lstStyle/>
            <a:p>
              <a:pPr>
                <a:defRPr/>
              </a:pPr>
              <a:r>
                <a:rPr lang="en-US" sz="2400" dirty="0">
                  <a:solidFill>
                    <a:schemeClr val="lt1"/>
                  </a:solidFill>
                  <a:latin typeface="+mn-lt"/>
                  <a:cs typeface="+mn-cs"/>
                </a:rPr>
                <a:t>			</a:t>
              </a:r>
              <a:r>
                <a:rPr lang="en-US" sz="2800" dirty="0">
                  <a:solidFill>
                    <a:schemeClr val="lt1"/>
                  </a:solidFill>
                  <a:latin typeface="+mn-lt"/>
                  <a:cs typeface="+mn-cs"/>
                </a:rPr>
                <a:t>metadata</a:t>
              </a:r>
            </a:p>
          </p:txBody>
        </p:sp>
        <p:pic>
          <p:nvPicPr>
            <p:cNvPr id="23" name="Picture 2" descr="C:\Users\Lynda\AppData\Local\Microsoft\Windows\Temporary Internet Files\Content.IE5\KUFF5RNR\MC900441310[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4899" y="1896438"/>
              <a:ext cx="1448011" cy="14480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grpSp>
        <p:nvGrpSpPr>
          <p:cNvPr id="5" name="Group 18"/>
          <p:cNvGrpSpPr>
            <a:grpSpLocks/>
          </p:cNvGrpSpPr>
          <p:nvPr/>
        </p:nvGrpSpPr>
        <p:grpSpPr bwMode="auto">
          <a:xfrm>
            <a:off x="4716463" y="3878263"/>
            <a:ext cx="3525837" cy="1447800"/>
            <a:chOff x="4724400" y="1896438"/>
            <a:chExt cx="3525520" cy="1448011"/>
          </a:xfrm>
        </p:grpSpPr>
        <p:sp>
          <p:nvSpPr>
            <p:cNvPr id="25" name="Rectangle 24"/>
            <p:cNvSpPr>
              <a:spLocks noChangeArrowheads="1"/>
            </p:cNvSpPr>
            <p:nvPr/>
          </p:nvSpPr>
          <p:spPr bwMode="auto">
            <a:xfrm>
              <a:off x="4724400" y="2123483"/>
              <a:ext cx="3525520" cy="833559"/>
            </a:xfrm>
            <a:prstGeom prst="rect">
              <a:avLst/>
            </a:prstGeom>
            <a:gradFill rotWithShape="1">
              <a:gsLst>
                <a:gs pos="0">
                  <a:srgbClr val="9BC1FF"/>
                </a:gs>
                <a:gs pos="100000">
                  <a:srgbClr val="3F80CD"/>
                </a:gs>
              </a:gsLst>
              <a:lin ang="5400000"/>
            </a:gradFill>
            <a:ln w="9525">
              <a:solidFill>
                <a:srgbClr val="4A7EBB"/>
              </a:solidFill>
              <a:miter lim="800000"/>
              <a:headEnd/>
              <a:tailEnd/>
            </a:ln>
            <a:effectLst>
              <a:outerShdw dist="23000" dir="5400000" rotWithShape="0">
                <a:srgbClr val="808080">
                  <a:alpha val="34998"/>
                </a:srgbClr>
              </a:outerShdw>
            </a:effectLst>
          </p:spPr>
          <p:txBody>
            <a:bodyPr anchor="ctr"/>
            <a:lstStyle/>
            <a:p>
              <a:pPr>
                <a:defRPr/>
              </a:pPr>
              <a:r>
                <a:rPr lang="en-US" sz="2400" dirty="0">
                  <a:solidFill>
                    <a:schemeClr val="lt1"/>
                  </a:solidFill>
                  <a:latin typeface="+mn-lt"/>
                  <a:cs typeface="+mn-cs"/>
                </a:rPr>
                <a:t>			</a:t>
              </a:r>
              <a:r>
                <a:rPr lang="en-US" sz="2800" dirty="0">
                  <a:solidFill>
                    <a:schemeClr val="lt1"/>
                  </a:solidFill>
                  <a:latin typeface="+mn-lt"/>
                  <a:cs typeface="+mn-cs"/>
                </a:rPr>
                <a:t>metadata</a:t>
              </a:r>
            </a:p>
          </p:txBody>
        </p:sp>
        <p:pic>
          <p:nvPicPr>
            <p:cNvPr id="26" name="Picture 2" descr="C:\Users\Lynda\AppData\Local\Microsoft\Windows\Temporary Internet Files\Content.IE5\KUFF5RNR\MC900441310[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4899" y="1896438"/>
              <a:ext cx="1448011" cy="144801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pic>
        <p:nvPicPr>
          <p:cNvPr id="18" name="Picture 1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Content Placeholder 2"/>
          <p:cNvSpPr>
            <a:spLocks noGrp="1"/>
          </p:cNvSpPr>
          <p:nvPr>
            <p:ph idx="1"/>
          </p:nvPr>
        </p:nvSpPr>
        <p:spPr>
          <a:xfrm>
            <a:off x="599090" y="1190283"/>
            <a:ext cx="7993117" cy="4737551"/>
          </a:xfrm>
        </p:spPr>
        <p:txBody>
          <a:bodyPr>
            <a:noAutofit/>
          </a:bodyPr>
          <a:lstStyle/>
          <a:p>
            <a:pPr>
              <a:buClr>
                <a:srgbClr val="177F8A"/>
              </a:buClr>
              <a:buSzPct val="100000"/>
              <a:buNone/>
            </a:pPr>
            <a:endParaRPr lang="en-US" sz="2400" dirty="0">
              <a:ea typeface="ＭＳ Ｐゴシック" pitchFamily="34" charset="-128"/>
            </a:endParaRPr>
          </a:p>
          <a:p>
            <a:pPr>
              <a:buFont typeface="Arial" pitchFamily="34" charset="0"/>
              <a:buChar char="•"/>
            </a:pPr>
            <a:endParaRPr lang="en-US" sz="2400" dirty="0">
              <a:ea typeface="ＭＳ Ｐゴシック" pitchFamily="34" charset="-128"/>
            </a:endParaRPr>
          </a:p>
        </p:txBody>
      </p:sp>
      <p:sp>
        <p:nvSpPr>
          <p:cNvPr id="13314" name="Title 1"/>
          <p:cNvSpPr>
            <a:spLocks noGrp="1"/>
          </p:cNvSpPr>
          <p:nvPr>
            <p:ph type="title"/>
          </p:nvPr>
        </p:nvSpPr>
        <p:spPr>
          <a:xfrm>
            <a:off x="0" y="489266"/>
            <a:ext cx="9144000" cy="701018"/>
          </a:xfrm>
        </p:spPr>
        <p:txBody>
          <a:bodyPr>
            <a:normAutofit fontScale="90000"/>
          </a:bodyPr>
          <a:lstStyle/>
          <a:p>
            <a:r>
              <a:rPr lang="en-US" b="1" dirty="0">
                <a:solidFill>
                  <a:schemeClr val="accent1"/>
                </a:solidFill>
                <a:ea typeface="ＭＳ Ｐゴシック" pitchFamily="34" charset="-128"/>
              </a:rPr>
              <a:t>Concerns About Data Sharing</a:t>
            </a:r>
            <a:endParaRPr lang="en-US" dirty="0">
              <a:ea typeface="ＭＳ Ｐゴシック" pitchFamily="34" charset="-128"/>
            </a:endParaRPr>
          </a:p>
        </p:txBody>
      </p:sp>
      <p:graphicFrame>
        <p:nvGraphicFramePr>
          <p:cNvPr id="5" name="Table 4"/>
          <p:cNvGraphicFramePr>
            <a:graphicFrameLocks noGrp="1"/>
          </p:cNvGraphicFramePr>
          <p:nvPr>
            <p:extLst>
              <p:ext uri="{D42A27DB-BD31-4B8C-83A1-F6EECF244321}">
                <p14:modId xmlns:p14="http://schemas.microsoft.com/office/powerpoint/2010/main" val="939528309"/>
              </p:ext>
            </p:extLst>
          </p:nvPr>
        </p:nvGraphicFramePr>
        <p:xfrm>
          <a:off x="803275" y="1276350"/>
          <a:ext cx="7464425" cy="4672013"/>
        </p:xfrm>
        <a:graphic>
          <a:graphicData uri="http://schemas.openxmlformats.org/drawingml/2006/table">
            <a:tbl>
              <a:tblPr/>
              <a:tblGrid>
                <a:gridCol w="3732997">
                  <a:extLst>
                    <a:ext uri="{9D8B030D-6E8A-4147-A177-3AD203B41FA5}">
                      <a16:colId xmlns:a16="http://schemas.microsoft.com/office/drawing/2014/main" val="20000"/>
                    </a:ext>
                  </a:extLst>
                </a:gridCol>
                <a:gridCol w="3731428">
                  <a:extLst>
                    <a:ext uri="{9D8B030D-6E8A-4147-A177-3AD203B41FA5}">
                      <a16:colId xmlns:a16="http://schemas.microsoft.com/office/drawing/2014/main" val="20001"/>
                    </a:ext>
                  </a:extLst>
                </a:gridCol>
              </a:tblGrid>
              <a:tr h="518190">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800" b="1" i="0" u="none" strike="noStrike" cap="none" normalizeH="0" baseline="0" dirty="0">
                          <a:ln>
                            <a:noFill/>
                          </a:ln>
                          <a:solidFill>
                            <a:srgbClr val="FFFFFF"/>
                          </a:solidFill>
                          <a:effectLst/>
                          <a:latin typeface="Calibri" charset="0"/>
                          <a:ea typeface="ＭＳ Ｐゴシック" charset="-128"/>
                          <a:cs typeface="Arial" charset="0"/>
                        </a:rPr>
                        <a:t>Concern</a:t>
                      </a:r>
                    </a:p>
                  </a:txBody>
                  <a:tcPr marL="91436" marR="91436" marT="45721" marB="4572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800" b="1" i="0" u="none" strike="noStrike" cap="none" normalizeH="0" baseline="0">
                          <a:ln>
                            <a:noFill/>
                          </a:ln>
                          <a:solidFill>
                            <a:srgbClr val="FFFFFF"/>
                          </a:solidFill>
                          <a:effectLst/>
                          <a:latin typeface="Calibri" charset="0"/>
                          <a:ea typeface="ＭＳ Ｐゴシック" charset="-128"/>
                          <a:cs typeface="Arial" charset="0"/>
                        </a:rPr>
                        <a:t>Solution</a:t>
                      </a:r>
                    </a:p>
                  </a:txBody>
                  <a:tcPr marL="91436" marR="91436" marT="45721" marB="45721"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1114573">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inappropriate use due to misunderstanding of research purpose or parameters</a:t>
                      </a:r>
                    </a:p>
                  </a:txBody>
                  <a:tcPr marL="91436" marR="91436" marT="45721" marB="4572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1" i="1" u="none" strike="noStrike" cap="none" normalizeH="0" baseline="0" dirty="0">
                          <a:ln>
                            <a:noFill/>
                          </a:ln>
                          <a:solidFill>
                            <a:srgbClr val="000000"/>
                          </a:solidFill>
                          <a:effectLst/>
                          <a:latin typeface="Calibri" charset="0"/>
                          <a:ea typeface="ＭＳ Ｐゴシック" charset="-128"/>
                          <a:cs typeface="Arial" charset="0"/>
                        </a:rPr>
                        <a:t>Abstract</a:t>
                      </a:r>
                      <a:r>
                        <a:rPr kumimoji="0" lang="en-US" sz="2000" b="0" i="1" u="none" strike="noStrike" cap="none" normalizeH="0" baseline="0" dirty="0">
                          <a:ln>
                            <a:noFill/>
                          </a:ln>
                          <a:solidFill>
                            <a:srgbClr val="000000"/>
                          </a:solidFill>
                          <a:effectLst/>
                          <a:latin typeface="Calibri" charset="0"/>
                          <a:ea typeface="ＭＳ Ｐゴシック" charset="-128"/>
                          <a:cs typeface="Arial" charset="0"/>
                        </a:rPr>
                        <a:t>, </a:t>
                      </a:r>
                      <a:r>
                        <a:rPr kumimoji="0" lang="en-US" sz="2000" b="1" i="1" u="none" strike="noStrike" cap="none" normalizeH="0" baseline="0" dirty="0">
                          <a:ln>
                            <a:noFill/>
                          </a:ln>
                          <a:solidFill>
                            <a:srgbClr val="000000"/>
                          </a:solidFill>
                          <a:effectLst/>
                          <a:latin typeface="Calibri" charset="0"/>
                          <a:ea typeface="ＭＳ Ｐゴシック" charset="-128"/>
                          <a:cs typeface="Arial" charset="0"/>
                        </a:rPr>
                        <a:t>Purpose</a:t>
                      </a:r>
                      <a:r>
                        <a:rPr kumimoji="0" lang="en-US" sz="2000" b="0" i="1" u="none" strike="noStrike" cap="none" normalizeH="0" baseline="0" dirty="0">
                          <a:ln>
                            <a:noFill/>
                          </a:ln>
                          <a:solidFill>
                            <a:srgbClr val="000000"/>
                          </a:solidFill>
                          <a:effectLst/>
                          <a:latin typeface="Calibri" charset="0"/>
                          <a:ea typeface="ＭＳ Ｐゴシック" charset="-128"/>
                          <a:cs typeface="Arial" charset="0"/>
                        </a:rPr>
                        <a:t>, </a:t>
                      </a:r>
                      <a:r>
                        <a:rPr kumimoji="0" lang="en-US" sz="2000" b="1" i="1" u="none" strike="noStrike" cap="none" normalizeH="0" baseline="0" dirty="0">
                          <a:ln>
                            <a:noFill/>
                          </a:ln>
                          <a:solidFill>
                            <a:srgbClr val="000000"/>
                          </a:solidFill>
                          <a:effectLst/>
                          <a:latin typeface="Calibri" charset="0"/>
                          <a:ea typeface="ＭＳ Ｐゴシック" charset="-128"/>
                          <a:cs typeface="Arial" charset="0"/>
                        </a:rPr>
                        <a:t>Attributes</a:t>
                      </a:r>
                      <a:r>
                        <a:rPr kumimoji="0" lang="en-US" sz="2000" b="0" i="1" u="none" strike="noStrike" cap="none" normalizeH="0" baseline="0" dirty="0">
                          <a:ln>
                            <a:noFill/>
                          </a:ln>
                          <a:solidFill>
                            <a:srgbClr val="000000"/>
                          </a:solidFill>
                          <a:effectLst/>
                          <a:latin typeface="Calibri" charset="0"/>
                          <a:ea typeface="ＭＳ Ｐゴシック" charset="-128"/>
                          <a:cs typeface="Arial" charset="0"/>
                        </a:rPr>
                        <a:t>, </a:t>
                      </a:r>
                      <a:r>
                        <a:rPr kumimoji="0" lang="en-US" sz="2000" b="1" i="1" u="none" strike="noStrike" cap="none" normalizeH="0" baseline="0" dirty="0">
                          <a:ln>
                            <a:noFill/>
                          </a:ln>
                          <a:solidFill>
                            <a:srgbClr val="000000"/>
                          </a:solidFill>
                          <a:effectLst/>
                          <a:latin typeface="Calibri" charset="0"/>
                          <a:ea typeface="ＭＳ Ｐゴシック" charset="-128"/>
                          <a:cs typeface="Arial" charset="0"/>
                        </a:rPr>
                        <a:t>Methods</a:t>
                      </a:r>
                      <a:r>
                        <a:rPr kumimoji="0" lang="en-US" sz="2000" b="0" i="1" u="none" strike="noStrike" cap="none" normalizeH="0" baseline="0" dirty="0">
                          <a:ln>
                            <a:noFill/>
                          </a:ln>
                          <a:solidFill>
                            <a:srgbClr val="000000"/>
                          </a:solidFill>
                          <a:effectLst/>
                          <a:latin typeface="Calibri" charset="0"/>
                          <a:ea typeface="ＭＳ Ｐゴシック" charset="-128"/>
                          <a:cs typeface="Arial" charset="0"/>
                        </a:rPr>
                        <a:t> </a:t>
                      </a: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and </a:t>
                      </a:r>
                      <a:r>
                        <a:rPr kumimoji="0" lang="en-US" sz="2000" b="1" i="1" u="none" strike="noStrike" cap="none" normalizeH="0" baseline="0" dirty="0">
                          <a:ln>
                            <a:noFill/>
                          </a:ln>
                          <a:solidFill>
                            <a:srgbClr val="000000"/>
                          </a:solidFill>
                          <a:effectLst/>
                          <a:latin typeface="Calibri" charset="0"/>
                          <a:ea typeface="ＭＳ Ｐゴシック" charset="-128"/>
                          <a:cs typeface="Arial" charset="0"/>
                        </a:rPr>
                        <a:t>Supplemental</a:t>
                      </a:r>
                      <a:r>
                        <a:rPr kumimoji="0" lang="en-US" sz="2000" b="1" i="0" u="none" strike="noStrike" cap="none" normalizeH="0" baseline="0" dirty="0">
                          <a:ln>
                            <a:noFill/>
                          </a:ln>
                          <a:solidFill>
                            <a:srgbClr val="000000"/>
                          </a:solidFill>
                          <a:effectLst/>
                          <a:latin typeface="Calibri" charset="0"/>
                          <a:ea typeface="ＭＳ Ｐゴシック" charset="-128"/>
                          <a:cs typeface="Arial" charset="0"/>
                        </a:rPr>
                        <a:t> </a:t>
                      </a:r>
                      <a:r>
                        <a:rPr kumimoji="0" lang="en-US" sz="2000" b="1" i="1" u="none" strike="noStrike" cap="none" normalizeH="0" baseline="0" dirty="0">
                          <a:ln>
                            <a:noFill/>
                          </a:ln>
                          <a:solidFill>
                            <a:srgbClr val="000000"/>
                          </a:solidFill>
                          <a:effectLst/>
                          <a:latin typeface="Calibri" charset="0"/>
                          <a:ea typeface="ＭＳ Ｐゴシック" charset="-128"/>
                          <a:cs typeface="Arial" charset="0"/>
                        </a:rPr>
                        <a:t>Information</a:t>
                      </a:r>
                      <a:r>
                        <a:rPr kumimoji="0" lang="en-US" sz="2000" b="1" i="0" u="none" strike="noStrike" cap="none" normalizeH="0" baseline="0" dirty="0">
                          <a:ln>
                            <a:noFill/>
                          </a:ln>
                          <a:solidFill>
                            <a:srgbClr val="000000"/>
                          </a:solidFill>
                          <a:effectLst/>
                          <a:latin typeface="Calibri" charset="0"/>
                          <a:ea typeface="ＭＳ Ｐゴシック" charset="-128"/>
                          <a:cs typeface="Arial" charset="0"/>
                        </a:rPr>
                        <a:t> </a:t>
                      </a: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where needed</a:t>
                      </a:r>
                    </a:p>
                  </a:txBody>
                  <a:tcPr marL="91436" marR="91436" marT="45721" marB="4572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1310723">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security and confidentiality of sensitive data</a:t>
                      </a:r>
                    </a:p>
                  </a:txBody>
                  <a:tcPr marL="91436" marR="91436" marT="45721" marB="4572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342900" marR="0" lvl="0" indent="-342900" algn="l" defTabSz="457200" rtl="0" eaLnBrk="1" fontAlgn="base" latinLnBrk="0" hangingPunct="1">
                        <a:lnSpc>
                          <a:spcPct val="100000"/>
                        </a:lnSpc>
                        <a:spcBef>
                          <a:spcPct val="0"/>
                        </a:spcBef>
                        <a:spcAft>
                          <a:spcPct val="0"/>
                        </a:spcAft>
                        <a:buClrTx/>
                        <a:buSzTx/>
                        <a:buFont typeface="Arial" charset="0"/>
                        <a:buChar char="•"/>
                        <a:tabLst/>
                      </a:pP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the metadata does </a:t>
                      </a:r>
                      <a:r>
                        <a:rPr kumimoji="0" lang="en-US" sz="2000" b="1" i="0" u="none" strike="noStrike" cap="none" normalizeH="0" baseline="0" dirty="0">
                          <a:ln>
                            <a:noFill/>
                          </a:ln>
                          <a:solidFill>
                            <a:srgbClr val="000000"/>
                          </a:solidFill>
                          <a:effectLst/>
                          <a:latin typeface="Calibri" charset="0"/>
                          <a:ea typeface="ＭＳ Ｐゴシック" charset="-128"/>
                          <a:cs typeface="Arial" charset="0"/>
                        </a:rPr>
                        <a:t>NOT </a:t>
                      </a: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contain the data</a:t>
                      </a:r>
                    </a:p>
                    <a:p>
                      <a:pPr marL="342900" marR="0" lvl="0" indent="-342900" algn="l" defTabSz="457200" rtl="0" eaLnBrk="1" fontAlgn="base" latinLnBrk="0" hangingPunct="1">
                        <a:lnSpc>
                          <a:spcPct val="100000"/>
                        </a:lnSpc>
                        <a:spcBef>
                          <a:spcPct val="0"/>
                        </a:spcBef>
                        <a:spcAft>
                          <a:spcPct val="0"/>
                        </a:spcAft>
                        <a:buClrTx/>
                        <a:buSzTx/>
                        <a:buFont typeface="Arial" charset="0"/>
                        <a:buChar char="•"/>
                        <a:tabLst/>
                      </a:pPr>
                      <a:r>
                        <a:rPr kumimoji="0" lang="en-US" sz="2000" b="1" i="1" u="none" strike="noStrike" cap="none" normalizeH="0" baseline="0" dirty="0">
                          <a:ln>
                            <a:noFill/>
                          </a:ln>
                          <a:solidFill>
                            <a:srgbClr val="000000"/>
                          </a:solidFill>
                          <a:effectLst/>
                          <a:latin typeface="Calibri" charset="0"/>
                          <a:ea typeface="ＭＳ Ｐゴシック" charset="-128"/>
                          <a:cs typeface="Arial" charset="0"/>
                        </a:rPr>
                        <a:t>Use Constraints </a:t>
                      </a: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specify who may access the data and how</a:t>
                      </a:r>
                    </a:p>
                  </a:txBody>
                  <a:tcPr marL="91436" marR="91436" marT="45721" marB="4572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r h="722624">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lack of acknowledgement / credit</a:t>
                      </a:r>
                    </a:p>
                  </a:txBody>
                  <a:tcPr marL="91436" marR="91436" marT="45721" marB="4572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specify a required </a:t>
                      </a:r>
                      <a:r>
                        <a:rPr kumimoji="0" lang="en-US" sz="2000" b="1" i="0" u="none" strike="noStrike" cap="none" normalizeH="0" baseline="0" dirty="0">
                          <a:ln>
                            <a:noFill/>
                          </a:ln>
                          <a:solidFill>
                            <a:srgbClr val="000000"/>
                          </a:solidFill>
                          <a:effectLst/>
                          <a:latin typeface="Calibri" charset="0"/>
                          <a:ea typeface="ＭＳ Ｐゴシック" charset="-128"/>
                          <a:cs typeface="Arial" charset="0"/>
                        </a:rPr>
                        <a:t>data citation </a:t>
                      </a: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within the </a:t>
                      </a:r>
                      <a:r>
                        <a:rPr kumimoji="0" lang="en-US" sz="2000" b="0" i="1" u="none" strike="noStrike" cap="none" normalizeH="0" baseline="0" dirty="0">
                          <a:ln>
                            <a:noFill/>
                          </a:ln>
                          <a:solidFill>
                            <a:srgbClr val="000000"/>
                          </a:solidFill>
                          <a:effectLst/>
                          <a:latin typeface="Calibri" charset="0"/>
                          <a:ea typeface="ＭＳ Ｐゴシック" charset="-128"/>
                          <a:cs typeface="Arial" charset="0"/>
                        </a:rPr>
                        <a:t>Use Constraints </a:t>
                      </a:r>
                      <a:endParaRPr kumimoji="0" lang="en-US" sz="2000" b="0" i="0" u="none" strike="noStrike" cap="none" normalizeH="0" baseline="0" dirty="0">
                        <a:ln>
                          <a:noFill/>
                        </a:ln>
                        <a:solidFill>
                          <a:srgbClr val="000000"/>
                        </a:solidFill>
                        <a:effectLst/>
                        <a:latin typeface="Calibri" charset="0"/>
                        <a:ea typeface="ＭＳ Ｐゴシック" charset="-128"/>
                        <a:cs typeface="Arial" charset="0"/>
                      </a:endParaRPr>
                    </a:p>
                  </a:txBody>
                  <a:tcPr marL="91436" marR="91436" marT="45721" marB="4572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3"/>
                  </a:ext>
                </a:extLst>
              </a:tr>
              <a:tr h="1005903">
                <a:tc>
                  <a:txBody>
                    <a:bodyPr/>
                    <a:lstStyle/>
                    <a:p>
                      <a:pPr marL="0" lvl="0" indent="0" defTabSz="137160" eaLnBrk="1" hangingPunct="1">
                        <a:spcBef>
                          <a:spcPct val="0"/>
                        </a:spcBef>
                        <a:buFont typeface="Arial" pitchFamily="34" charset="0"/>
                        <a:buNone/>
                      </a:pPr>
                      <a:r>
                        <a:rPr lang="en-US" sz="2000" baseline="0" dirty="0">
                          <a:ea typeface="ＭＳ Ｐゴシック" pitchFamily="34" charset="-128"/>
                        </a:rPr>
                        <a:t>loss data insight and competitive advantage when applying for research grants</a:t>
                      </a:r>
                    </a:p>
                  </a:txBody>
                  <a:tcPr marL="91436" marR="91436" marT="45721" marB="4572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a:ln>
                            <a:noFill/>
                          </a:ln>
                          <a:solidFill>
                            <a:srgbClr val="000000"/>
                          </a:solidFill>
                          <a:effectLst/>
                          <a:latin typeface="Calibri" charset="0"/>
                          <a:ea typeface="ＭＳ Ｐゴシック" charset="-128"/>
                          <a:cs typeface="Arial" charset="0"/>
                        </a:rPr>
                        <a:t>Open access </a:t>
                      </a: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and </a:t>
                      </a:r>
                      <a:r>
                        <a:rPr kumimoji="0" lang="en-US" sz="2000" b="1" i="0" u="none" strike="noStrike" cap="none" normalizeH="0" baseline="0" dirty="0">
                          <a:ln>
                            <a:noFill/>
                          </a:ln>
                          <a:solidFill>
                            <a:srgbClr val="000000"/>
                          </a:solidFill>
                          <a:effectLst/>
                          <a:latin typeface="Calibri" charset="0"/>
                          <a:ea typeface="ＭＳ Ｐゴシック" charset="-128"/>
                          <a:cs typeface="Arial" charset="0"/>
                        </a:rPr>
                        <a:t>data discoverability </a:t>
                      </a:r>
                      <a:r>
                        <a:rPr kumimoji="0" lang="en-US" sz="2000" b="0" i="0" u="none" strike="noStrike" cap="none" normalizeH="0" baseline="0" dirty="0">
                          <a:ln>
                            <a:noFill/>
                          </a:ln>
                          <a:solidFill>
                            <a:srgbClr val="000000"/>
                          </a:solidFill>
                          <a:effectLst/>
                          <a:latin typeface="Calibri" charset="0"/>
                          <a:ea typeface="ＭＳ Ｐゴシック" charset="-128"/>
                          <a:cs typeface="Arial" charset="0"/>
                        </a:rPr>
                        <a:t>to promote research</a:t>
                      </a:r>
                      <a:endParaRPr kumimoji="0" lang="en-US" sz="2000" b="0" i="1" u="none" strike="noStrike" cap="none" normalizeH="0" baseline="0" dirty="0">
                        <a:ln>
                          <a:noFill/>
                        </a:ln>
                        <a:solidFill>
                          <a:srgbClr val="000000"/>
                        </a:solidFill>
                        <a:effectLst/>
                        <a:latin typeface="Calibri" charset="0"/>
                        <a:ea typeface="ＭＳ Ｐゴシック" charset="-128"/>
                        <a:cs typeface="Arial" charset="0"/>
                      </a:endParaRPr>
                    </a:p>
                  </a:txBody>
                  <a:tcPr marL="91436" marR="91436" marT="45721" marB="45721"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4"/>
                  </a:ext>
                </a:extLst>
              </a:tr>
            </a:tbl>
          </a:graphicData>
        </a:graphic>
      </p:graphicFrame>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1371600" y="2209800"/>
            <a:ext cx="6553200" cy="2468563"/>
          </a:xfrm>
          <a:solidFill>
            <a:schemeClr val="tx2">
              <a:lumMod val="20000"/>
              <a:lumOff val="80000"/>
            </a:schemeClr>
          </a:solidFill>
          <a:ln w="38100"/>
          <a:effectLst>
            <a:outerShdw blurRad="76200" dir="13500000" sy="23000" kx="1200000" algn="br" rotWithShape="0">
              <a:prstClr val="black">
                <a:alpha val="20000"/>
              </a:prstClr>
            </a:outerShdw>
          </a:effectLst>
        </p:spPr>
        <p:style>
          <a:lnRef idx="1">
            <a:schemeClr val="accent1"/>
          </a:lnRef>
          <a:fillRef idx="2">
            <a:schemeClr val="accent1"/>
          </a:fillRef>
          <a:effectRef idx="1">
            <a:schemeClr val="accent1"/>
          </a:effectRef>
          <a:fontRef idx="minor">
            <a:schemeClr val="dk1"/>
          </a:fontRef>
        </p:style>
        <p:txBody>
          <a:bodyPr/>
          <a:lstStyle/>
          <a:p>
            <a:pPr algn="ctr">
              <a:buNone/>
            </a:pPr>
            <a:r>
              <a:rPr lang="en-US" b="1" dirty="0"/>
              <a:t>Privacy laws</a:t>
            </a:r>
          </a:p>
          <a:p>
            <a:pPr algn="ctr">
              <a:buNone/>
            </a:pPr>
            <a:r>
              <a:rPr lang="en-US" b="1" dirty="0"/>
              <a:t>Sensitive data protection</a:t>
            </a:r>
          </a:p>
          <a:p>
            <a:pPr algn="ctr">
              <a:buNone/>
            </a:pPr>
            <a:r>
              <a:rPr lang="en-US" b="1" dirty="0"/>
              <a:t>Respect of traditional knowledge</a:t>
            </a:r>
          </a:p>
          <a:p>
            <a:pPr algn="ctr">
              <a:buNone/>
            </a:pPr>
            <a:r>
              <a:rPr lang="en-US" b="1" dirty="0"/>
              <a:t>Intellectual property laws</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15297" y="-11289"/>
            <a:ext cx="1131790" cy="925689"/>
          </a:xfrm>
          <a:prstGeom prst="rect">
            <a:avLst/>
          </a:prstGeom>
        </p:spPr>
      </p:pic>
      <p:sp>
        <p:nvSpPr>
          <p:cNvPr id="7" name="Title 6"/>
          <p:cNvSpPr>
            <a:spLocks noGrp="1"/>
          </p:cNvSpPr>
          <p:nvPr>
            <p:ph type="title"/>
          </p:nvPr>
        </p:nvSpPr>
        <p:spPr>
          <a:xfrm>
            <a:off x="0" y="228600"/>
            <a:ext cx="8229600" cy="1143000"/>
          </a:xfrm>
        </p:spPr>
        <p:txBody>
          <a:bodyPr/>
          <a:lstStyle/>
          <a:p>
            <a:r>
              <a:rPr lang="en-US" b="1" dirty="0">
                <a:solidFill>
                  <a:schemeClr val="accent1"/>
                </a:solidFill>
                <a:ea typeface="ＭＳ Ｐゴシック" pitchFamily="34" charset="-128"/>
              </a:rPr>
              <a:t>Concerns About Data Sharing</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b="1" dirty="0">
                <a:solidFill>
                  <a:srgbClr val="0070C0"/>
                </a:solidFill>
                <a:latin typeface="Snap ITC" pitchFamily="82" charset="0"/>
                <a:ea typeface="Permanent Marker"/>
                <a:cs typeface="Permanent Marker"/>
                <a:sym typeface="Permanent Marker"/>
              </a:rPr>
              <a:t>Solution!</a:t>
            </a:r>
            <a:endParaRPr lang="en-CA" b="1" dirty="0">
              <a:solidFill>
                <a:srgbClr val="0070C0"/>
              </a:solidFill>
            </a:endParaRPr>
          </a:p>
        </p:txBody>
      </p:sp>
      <p:sp>
        <p:nvSpPr>
          <p:cNvPr id="3" name="Content Placeholder 2"/>
          <p:cNvSpPr>
            <a:spLocks noGrp="1"/>
          </p:cNvSpPr>
          <p:nvPr>
            <p:ph idx="1"/>
          </p:nvPr>
        </p:nvSpPr>
        <p:spPr>
          <a:xfrm>
            <a:off x="551377" y="1758414"/>
            <a:ext cx="5925623" cy="3956586"/>
          </a:xfrm>
        </p:spPr>
        <p:txBody>
          <a:bodyPr>
            <a:normAutofit lnSpcReduction="10000"/>
          </a:bodyPr>
          <a:lstStyle/>
          <a:p>
            <a:pPr>
              <a:buNone/>
            </a:pPr>
            <a:r>
              <a:rPr lang="en-CA" sz="2800" b="1" dirty="0">
                <a:cs typeface="AngsanaUPC" panose="02020603050405020304" pitchFamily="18" charset="-34"/>
              </a:rPr>
              <a:t>Privacy:</a:t>
            </a:r>
          </a:p>
          <a:p>
            <a:r>
              <a:rPr lang="en-CA" sz="2400" dirty="0">
                <a:cs typeface="AngsanaUPC" panose="02020603050405020304" pitchFamily="18" charset="-34"/>
              </a:rPr>
              <a:t>Institutional ethics review processes</a:t>
            </a:r>
          </a:p>
          <a:p>
            <a:pPr>
              <a:buNone/>
            </a:pPr>
            <a:r>
              <a:rPr lang="en-CA" sz="2400" dirty="0">
                <a:cs typeface="AngsanaUPC" panose="02020603050405020304" pitchFamily="18" charset="-34"/>
              </a:rPr>
              <a:t> e.g. Research Ethics Boards</a:t>
            </a:r>
            <a:endParaRPr lang="en-CA" sz="2400" dirty="0"/>
          </a:p>
          <a:p>
            <a:r>
              <a:rPr lang="en-CA" sz="2400" dirty="0"/>
              <a:t>The rights and privacy of individuals who participate in research must be protected at all times.</a:t>
            </a:r>
          </a:p>
          <a:p>
            <a:r>
              <a:rPr lang="en-CA" sz="2400" dirty="0"/>
              <a:t>Data made available for broader use should be free of identifiers. </a:t>
            </a:r>
          </a:p>
          <a:p>
            <a:pPr>
              <a:buNone/>
            </a:pPr>
            <a:r>
              <a:rPr lang="en-CA" sz="2400" dirty="0"/>
              <a:t>e.g. anonymization/de-personalization of data.</a:t>
            </a:r>
          </a:p>
        </p:txBody>
      </p:sp>
      <p:pic>
        <p:nvPicPr>
          <p:cNvPr id="2050" name="Picture 2" descr="Image result for privac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81800" y="1447800"/>
            <a:ext cx="1988862" cy="236612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249689171"/>
              </p:ext>
            </p:extLst>
          </p:nvPr>
        </p:nvGraphicFramePr>
        <p:xfrm>
          <a:off x="6629400" y="4495800"/>
          <a:ext cx="2181937" cy="1483360"/>
        </p:xfrm>
        <a:graphic>
          <a:graphicData uri="http://schemas.openxmlformats.org/drawingml/2006/table">
            <a:tbl>
              <a:tblPr firstRow="1" bandRow="1">
                <a:tableStyleId>{5C22544A-7EE6-4342-B048-85BDC9FD1C3A}</a:tableStyleId>
              </a:tblPr>
              <a:tblGrid>
                <a:gridCol w="1499388">
                  <a:extLst>
                    <a:ext uri="{9D8B030D-6E8A-4147-A177-3AD203B41FA5}">
                      <a16:colId xmlns:a16="http://schemas.microsoft.com/office/drawing/2014/main" val="20000"/>
                    </a:ext>
                  </a:extLst>
                </a:gridCol>
                <a:gridCol w="682549">
                  <a:extLst>
                    <a:ext uri="{9D8B030D-6E8A-4147-A177-3AD203B41FA5}">
                      <a16:colId xmlns:a16="http://schemas.microsoft.com/office/drawing/2014/main" val="20001"/>
                    </a:ext>
                  </a:extLst>
                </a:gridCol>
              </a:tblGrid>
              <a:tr h="370840">
                <a:tc>
                  <a:txBody>
                    <a:bodyPr/>
                    <a:lstStyle/>
                    <a:p>
                      <a:pPr algn="ctr"/>
                      <a:r>
                        <a:rPr lang="en-CA" dirty="0"/>
                        <a:t>Name</a:t>
                      </a: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dirty="0"/>
                        <a:t>ID</a:t>
                      </a: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370840">
                <a:tc>
                  <a:txBody>
                    <a:bodyPr/>
                    <a:lstStyle/>
                    <a:p>
                      <a:pPr algn="ctr"/>
                      <a:r>
                        <a:rPr lang="en-CA" dirty="0"/>
                        <a:t>Angela Grant</a:t>
                      </a: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dirty="0"/>
                        <a:t>1</a:t>
                      </a: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370840">
                <a:tc>
                  <a:txBody>
                    <a:bodyPr/>
                    <a:lstStyle/>
                    <a:p>
                      <a:pPr algn="ctr"/>
                      <a:r>
                        <a:rPr lang="en-CA" dirty="0"/>
                        <a:t>Megan Bailey</a:t>
                      </a: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dirty="0"/>
                        <a:t>2</a:t>
                      </a: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370840">
                <a:tc>
                  <a:txBody>
                    <a:bodyPr/>
                    <a:lstStyle/>
                    <a:p>
                      <a:pPr algn="ctr"/>
                      <a:r>
                        <a:rPr lang="en-CA" dirty="0"/>
                        <a:t>Lucia Fanning</a:t>
                      </a: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CA" dirty="0"/>
                        <a:t>3</a:t>
                      </a:r>
                    </a:p>
                  </a:txBody>
                  <a:tcPr marL="68580" marR="6858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bl>
          </a:graphicData>
        </a:graphic>
      </p:graphicFrame>
      <p:sp>
        <p:nvSpPr>
          <p:cNvPr id="6" name="Rectangle 5"/>
          <p:cNvSpPr/>
          <p:nvPr/>
        </p:nvSpPr>
        <p:spPr>
          <a:xfrm>
            <a:off x="0" y="6351527"/>
            <a:ext cx="9047087" cy="369332"/>
          </a:xfrm>
          <a:prstGeom prst="rect">
            <a:avLst/>
          </a:prstGeom>
        </p:spPr>
        <p:txBody>
          <a:bodyPr wrap="square">
            <a:spAutoFit/>
          </a:bodyPr>
          <a:lstStyle/>
          <a:p>
            <a:pPr algn="ctr"/>
            <a:r>
              <a:rPr lang="en-CA" u="sng" dirty="0">
                <a:hlinkClick r:id="rId4"/>
              </a:rPr>
              <a:t>Tri-Council Policy Statement on the Ethical Conduct for Research Involving Humans, 2014</a:t>
            </a:r>
            <a:endParaRPr lang="en-CA" dirty="0"/>
          </a:p>
        </p:txBody>
      </p:sp>
    </p:spTree>
    <p:extLst>
      <p:ext uri="{BB962C8B-B14F-4D97-AF65-F5344CB8AC3E}">
        <p14:creationId xmlns:p14="http://schemas.microsoft.com/office/powerpoint/2010/main" val="2321843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b="1" dirty="0">
                <a:solidFill>
                  <a:srgbClr val="0070C0"/>
                </a:solidFill>
                <a:latin typeface="Snap ITC" pitchFamily="82" charset="0"/>
                <a:ea typeface="Permanent Marker"/>
                <a:cs typeface="Permanent Marker"/>
                <a:sym typeface="Permanent Marker"/>
              </a:rPr>
              <a:t>Solution!</a:t>
            </a:r>
            <a:endParaRPr lang="en-CA" b="1" dirty="0">
              <a:solidFill>
                <a:srgbClr val="0070C0"/>
              </a:solidFill>
            </a:endParaRPr>
          </a:p>
        </p:txBody>
      </p:sp>
      <p:sp>
        <p:nvSpPr>
          <p:cNvPr id="3" name="Content Placeholder 2"/>
          <p:cNvSpPr>
            <a:spLocks noGrp="1"/>
          </p:cNvSpPr>
          <p:nvPr>
            <p:ph idx="1"/>
          </p:nvPr>
        </p:nvSpPr>
        <p:spPr>
          <a:xfrm>
            <a:off x="304800" y="1690688"/>
            <a:ext cx="5943600" cy="4710112"/>
          </a:xfrm>
        </p:spPr>
        <p:txBody>
          <a:bodyPr>
            <a:normAutofit fontScale="77500" lnSpcReduction="20000"/>
          </a:bodyPr>
          <a:lstStyle/>
          <a:p>
            <a:pPr marL="0" indent="0">
              <a:buNone/>
            </a:pPr>
            <a:r>
              <a:rPr lang="en-CA" b="1" dirty="0"/>
              <a:t>Sensitive data:</a:t>
            </a:r>
          </a:p>
          <a:p>
            <a:pPr marL="0" indent="0">
              <a:buNone/>
            </a:pPr>
            <a:r>
              <a:rPr lang="en-CA" sz="3100" dirty="0"/>
              <a:t>i.e. Location of endangered species or harvest data</a:t>
            </a:r>
          </a:p>
          <a:p>
            <a:pPr marL="0" indent="0">
              <a:buNone/>
            </a:pPr>
            <a:endParaRPr lang="en-CA" sz="2600" dirty="0"/>
          </a:p>
          <a:p>
            <a:pPr marL="0" indent="0">
              <a:buNone/>
            </a:pPr>
            <a:r>
              <a:rPr lang="en-CA" sz="3400" dirty="0">
                <a:cs typeface="Angsana New" panose="02020603050405020304" pitchFamily="18" charset="-34"/>
              </a:rPr>
              <a:t>“data can be</a:t>
            </a:r>
            <a:r>
              <a:rPr lang="en-CA" sz="3400" b="1" dirty="0">
                <a:cs typeface="Angsana New" panose="02020603050405020304" pitchFamily="18" charset="-34"/>
              </a:rPr>
              <a:t> embargoed </a:t>
            </a:r>
            <a:r>
              <a:rPr lang="en-CA" sz="3400" dirty="0">
                <a:cs typeface="Angsana New" panose="02020603050405020304" pitchFamily="18" charset="-34"/>
              </a:rPr>
              <a:t>for a determined period of time or where possible, spatial and temporal </a:t>
            </a:r>
            <a:r>
              <a:rPr lang="en-CA" sz="3400" b="1" dirty="0">
                <a:cs typeface="Angsana New" panose="02020603050405020304" pitchFamily="18" charset="-34"/>
              </a:rPr>
              <a:t>data aggregation methods</a:t>
            </a:r>
            <a:r>
              <a:rPr lang="en-CA" sz="3400" dirty="0">
                <a:cs typeface="Angsana New" panose="02020603050405020304" pitchFamily="18" charset="-34"/>
              </a:rPr>
              <a:t>, e.g., the classification of fisheries data into a multi-class range (e.g., quantiles, equal interval breaks) may be applied to ensure protection of information prior to being shared publicly.”</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2740" t="3788" r="81539" b="12774"/>
          <a:stretch/>
        </p:blipFill>
        <p:spPr>
          <a:xfrm>
            <a:off x="6858000" y="1752600"/>
            <a:ext cx="1703834" cy="4767262"/>
          </a:xfrm>
          <a:prstGeom prst="rect">
            <a:avLst/>
          </a:prstGeom>
        </p:spPr>
      </p:pic>
      <p:sp>
        <p:nvSpPr>
          <p:cNvPr id="6" name="TextBox 5"/>
          <p:cNvSpPr txBox="1"/>
          <p:nvPr/>
        </p:nvSpPr>
        <p:spPr>
          <a:xfrm>
            <a:off x="6279347" y="2239705"/>
            <a:ext cx="654853" cy="3693319"/>
          </a:xfrm>
          <a:prstGeom prst="rect">
            <a:avLst/>
          </a:prstGeom>
          <a:noFill/>
        </p:spPr>
        <p:txBody>
          <a:bodyPr wrap="square" rtlCol="0">
            <a:spAutoFit/>
          </a:bodyPr>
          <a:lstStyle/>
          <a:p>
            <a:r>
              <a:rPr lang="en-CA" b="1" dirty="0"/>
              <a:t>2m</a:t>
            </a:r>
          </a:p>
          <a:p>
            <a:endParaRPr lang="en-CA" b="1" dirty="0"/>
          </a:p>
          <a:p>
            <a:endParaRPr lang="en-CA" b="1" dirty="0"/>
          </a:p>
          <a:p>
            <a:endParaRPr lang="en-CA" b="1" dirty="0"/>
          </a:p>
          <a:p>
            <a:endParaRPr lang="en-CA" b="1" dirty="0"/>
          </a:p>
          <a:p>
            <a:endParaRPr lang="en-CA" b="1" dirty="0"/>
          </a:p>
          <a:p>
            <a:r>
              <a:rPr lang="en-CA" b="1" dirty="0"/>
              <a:t>20m</a:t>
            </a:r>
          </a:p>
          <a:p>
            <a:endParaRPr lang="en-CA" b="1" dirty="0"/>
          </a:p>
          <a:p>
            <a:endParaRPr lang="en-CA" b="1" dirty="0"/>
          </a:p>
          <a:p>
            <a:endParaRPr lang="en-CA" b="1" dirty="0"/>
          </a:p>
          <a:p>
            <a:endParaRPr lang="en-CA" b="1" dirty="0"/>
          </a:p>
          <a:p>
            <a:endParaRPr lang="en-CA" b="1" dirty="0"/>
          </a:p>
          <a:p>
            <a:r>
              <a:rPr lang="en-CA" b="1" dirty="0"/>
              <a:t>50m</a:t>
            </a:r>
          </a:p>
        </p:txBody>
      </p:sp>
      <p:sp>
        <p:nvSpPr>
          <p:cNvPr id="7" name="TextBox 6"/>
          <p:cNvSpPr txBox="1"/>
          <p:nvPr/>
        </p:nvSpPr>
        <p:spPr>
          <a:xfrm>
            <a:off x="6324600" y="1371600"/>
            <a:ext cx="2819400" cy="369332"/>
          </a:xfrm>
          <a:prstGeom prst="rect">
            <a:avLst/>
          </a:prstGeom>
          <a:noFill/>
        </p:spPr>
        <p:txBody>
          <a:bodyPr wrap="square" rtlCol="0">
            <a:spAutoFit/>
          </a:bodyPr>
          <a:lstStyle/>
          <a:p>
            <a:r>
              <a:rPr lang="en-CA" b="1" dirty="0"/>
              <a:t>Abundance of Wolf Fish:</a:t>
            </a:r>
          </a:p>
        </p:txBody>
      </p:sp>
    </p:spTree>
    <p:extLst>
      <p:ext uri="{BB962C8B-B14F-4D97-AF65-F5344CB8AC3E}">
        <p14:creationId xmlns:p14="http://schemas.microsoft.com/office/powerpoint/2010/main" val="281009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b="1" dirty="0">
                <a:solidFill>
                  <a:srgbClr val="0070C0"/>
                </a:solidFill>
                <a:latin typeface="Snap ITC" pitchFamily="82" charset="0"/>
                <a:ea typeface="Permanent Marker"/>
                <a:cs typeface="Permanent Marker"/>
                <a:sym typeface="Permanent Marker"/>
              </a:rPr>
              <a:t>Solution!</a:t>
            </a:r>
            <a:endParaRPr lang="en-CA" dirty="0"/>
          </a:p>
        </p:txBody>
      </p:sp>
      <p:sp>
        <p:nvSpPr>
          <p:cNvPr id="3" name="Content Placeholder 2"/>
          <p:cNvSpPr>
            <a:spLocks noGrp="1"/>
          </p:cNvSpPr>
          <p:nvPr>
            <p:ph idx="1"/>
          </p:nvPr>
        </p:nvSpPr>
        <p:spPr>
          <a:xfrm>
            <a:off x="457200" y="1600200"/>
            <a:ext cx="8229600" cy="4724400"/>
          </a:xfrm>
        </p:spPr>
        <p:txBody>
          <a:bodyPr>
            <a:normAutofit fontScale="47500" lnSpcReduction="20000"/>
          </a:bodyPr>
          <a:lstStyle/>
          <a:p>
            <a:pPr marL="0" indent="0">
              <a:buNone/>
            </a:pPr>
            <a:r>
              <a:rPr lang="en-CA" sz="5100" b="1" dirty="0"/>
              <a:t>Traditional Knowledge:</a:t>
            </a:r>
          </a:p>
          <a:p>
            <a:pPr marL="0" indent="0">
              <a:buNone/>
            </a:pPr>
            <a:endParaRPr lang="en-CA" sz="4400" b="1" dirty="0"/>
          </a:p>
          <a:p>
            <a:pPr marL="0" indent="0">
              <a:lnSpc>
                <a:spcPct val="120000"/>
              </a:lnSpc>
              <a:spcBef>
                <a:spcPts val="600"/>
              </a:spcBef>
              <a:spcAft>
                <a:spcPts val="600"/>
              </a:spcAft>
              <a:buNone/>
            </a:pPr>
            <a:r>
              <a:rPr lang="en-CA" sz="4200" dirty="0">
                <a:latin typeface="+mj-lt"/>
                <a:cs typeface="AngsanaUPC" panose="02020603050405020304" pitchFamily="18" charset="-34"/>
              </a:rPr>
              <a:t>“In the context of research involving Indigenous knowledge, data management principles based on the concepts of </a:t>
            </a:r>
            <a:r>
              <a:rPr lang="en-CA" sz="4200" b="1" dirty="0">
                <a:latin typeface="+mj-lt"/>
                <a:cs typeface="AngsanaUPC" panose="02020603050405020304" pitchFamily="18" charset="-34"/>
              </a:rPr>
              <a:t>respect</a:t>
            </a:r>
            <a:r>
              <a:rPr lang="en-CA" sz="4200" dirty="0">
                <a:latin typeface="+mj-lt"/>
                <a:cs typeface="AngsanaUPC" panose="02020603050405020304" pitchFamily="18" charset="-34"/>
              </a:rPr>
              <a:t>, </a:t>
            </a:r>
            <a:r>
              <a:rPr lang="en-CA" sz="4200" b="1" dirty="0">
                <a:latin typeface="+mj-lt"/>
                <a:cs typeface="AngsanaUPC" panose="02020603050405020304" pitchFamily="18" charset="-34"/>
              </a:rPr>
              <a:t>reciprocity</a:t>
            </a:r>
            <a:r>
              <a:rPr lang="en-CA" sz="4200" dirty="0">
                <a:latin typeface="+mj-lt"/>
                <a:cs typeface="AngsanaUPC" panose="02020603050405020304" pitchFamily="18" charset="-34"/>
              </a:rPr>
              <a:t>, and </a:t>
            </a:r>
            <a:r>
              <a:rPr lang="en-CA" sz="4200" b="1" dirty="0">
                <a:latin typeface="+mj-lt"/>
                <a:cs typeface="AngsanaUPC" panose="02020603050405020304" pitchFamily="18" charset="-34"/>
              </a:rPr>
              <a:t>responsibility</a:t>
            </a:r>
            <a:r>
              <a:rPr lang="en-CA" sz="4200" dirty="0">
                <a:latin typeface="+mj-lt"/>
                <a:cs typeface="AngsanaUPC" panose="02020603050405020304" pitchFamily="18" charset="-34"/>
              </a:rPr>
              <a:t> should be observed. This includes </a:t>
            </a:r>
            <a:r>
              <a:rPr lang="en-CA" sz="4200" b="1" dirty="0">
                <a:latin typeface="+mj-lt"/>
                <a:cs typeface="AngsanaUPC" panose="02020603050405020304" pitchFamily="18" charset="-34"/>
              </a:rPr>
              <a:t>appropriate engagement</a:t>
            </a:r>
            <a:r>
              <a:rPr lang="en-CA" sz="4200" dirty="0">
                <a:latin typeface="+mj-lt"/>
                <a:cs typeface="AngsanaUPC" panose="02020603050405020304" pitchFamily="18" charset="-34"/>
              </a:rPr>
              <a:t> of Indigenous people, communities or organizations throughout the entire data lifecycle, </a:t>
            </a:r>
            <a:r>
              <a:rPr lang="en-CA" sz="4200" b="1" dirty="0">
                <a:latin typeface="+mj-lt"/>
                <a:cs typeface="AngsanaUPC" panose="02020603050405020304" pitchFamily="18" charset="-34"/>
              </a:rPr>
              <a:t>formal attribution of contributed knowledge</a:t>
            </a:r>
            <a:r>
              <a:rPr lang="en-CA" sz="4200" dirty="0">
                <a:latin typeface="+mj-lt"/>
                <a:cs typeface="AngsanaUPC" panose="02020603050405020304" pitchFamily="18" charset="-34"/>
              </a:rPr>
              <a:t>, establishment of </a:t>
            </a:r>
            <a:r>
              <a:rPr lang="en-CA" sz="4200" b="1" dirty="0">
                <a:latin typeface="+mj-lt"/>
                <a:cs typeface="AngsanaUPC" panose="02020603050405020304" pitchFamily="18" charset="-34"/>
              </a:rPr>
              <a:t>informed consent </a:t>
            </a:r>
            <a:r>
              <a:rPr lang="en-CA" sz="4200" dirty="0">
                <a:latin typeface="+mj-lt"/>
                <a:cs typeface="AngsanaUPC" panose="02020603050405020304" pitchFamily="18" charset="-34"/>
              </a:rPr>
              <a:t>for use of knowledge and derived products, and the maintenance of contributor control of data and information resources. Required institutional ethics review processes (i.e. Research Ethics Boards) will guide data management, however </a:t>
            </a:r>
            <a:r>
              <a:rPr lang="en-CA" sz="4200" b="1" dirty="0">
                <a:latin typeface="+mj-lt"/>
                <a:cs typeface="AngsanaUPC" panose="02020603050405020304" pitchFamily="18" charset="-34"/>
              </a:rPr>
              <a:t>Indigenous communities or organizations may have specific practices or requirements in place</a:t>
            </a:r>
            <a:r>
              <a:rPr lang="en-CA" sz="4200" dirty="0">
                <a:latin typeface="+mj-lt"/>
                <a:cs typeface="AngsanaUPC" panose="02020603050405020304" pitchFamily="18" charset="-34"/>
              </a:rPr>
              <a:t>. It is the responsibility of researchers to familiarize themselves with and adhere to these practices and requirements.”</a:t>
            </a:r>
          </a:p>
          <a:p>
            <a:pPr marL="0" indent="0">
              <a:buNone/>
            </a:pPr>
            <a:endParaRPr lang="en-CA"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
        <p:nvSpPr>
          <p:cNvPr id="5" name="TextBox 4"/>
          <p:cNvSpPr txBox="1"/>
          <p:nvPr/>
        </p:nvSpPr>
        <p:spPr>
          <a:xfrm>
            <a:off x="4572000" y="6311900"/>
            <a:ext cx="4475087" cy="338554"/>
          </a:xfrm>
          <a:prstGeom prst="rect">
            <a:avLst/>
          </a:prstGeom>
          <a:noFill/>
        </p:spPr>
        <p:txBody>
          <a:bodyPr wrap="square" rtlCol="0">
            <a:spAutoFit/>
          </a:bodyPr>
          <a:lstStyle/>
          <a:p>
            <a:r>
              <a:rPr lang="en-CA" sz="1600" dirty="0">
                <a:hlinkClick r:id="rId3"/>
              </a:rPr>
              <a:t>The International Arctic Science Committee (IASC)</a:t>
            </a:r>
            <a:endParaRPr lang="en-CA" sz="1600" dirty="0"/>
          </a:p>
        </p:txBody>
      </p:sp>
    </p:spTree>
    <p:extLst>
      <p:ext uri="{BB962C8B-B14F-4D97-AF65-F5344CB8AC3E}">
        <p14:creationId xmlns:p14="http://schemas.microsoft.com/office/powerpoint/2010/main" val="38675893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b="1" dirty="0">
                <a:solidFill>
                  <a:srgbClr val="0070C0"/>
                </a:solidFill>
                <a:latin typeface="Snap ITC" pitchFamily="82" charset="0"/>
                <a:ea typeface="Permanent Marker"/>
                <a:cs typeface="Permanent Marker"/>
                <a:sym typeface="Permanent Marker"/>
              </a:rPr>
              <a:t>Solution!</a:t>
            </a:r>
            <a:endParaRPr lang="en-CA" dirty="0"/>
          </a:p>
        </p:txBody>
      </p:sp>
      <p:sp>
        <p:nvSpPr>
          <p:cNvPr id="3" name="Content Placeholder 2"/>
          <p:cNvSpPr>
            <a:spLocks noGrp="1"/>
          </p:cNvSpPr>
          <p:nvPr>
            <p:ph idx="1"/>
          </p:nvPr>
        </p:nvSpPr>
        <p:spPr>
          <a:xfrm>
            <a:off x="628650" y="1825625"/>
            <a:ext cx="4857750" cy="4351338"/>
          </a:xfrm>
        </p:spPr>
        <p:txBody>
          <a:bodyPr>
            <a:normAutofit/>
          </a:bodyPr>
          <a:lstStyle/>
          <a:p>
            <a:pPr marL="0" indent="0">
              <a:buNone/>
            </a:pPr>
            <a:r>
              <a:rPr lang="en-CA" b="1" dirty="0"/>
              <a:t>Intellectual Property:</a:t>
            </a:r>
          </a:p>
          <a:p>
            <a:pPr marL="0" indent="0">
              <a:lnSpc>
                <a:spcPct val="110000"/>
              </a:lnSpc>
              <a:spcBef>
                <a:spcPts val="100"/>
              </a:spcBef>
              <a:spcAft>
                <a:spcPts val="100"/>
              </a:spcAft>
              <a:buNone/>
            </a:pPr>
            <a:endParaRPr lang="en-CA" sz="3100" b="1" dirty="0"/>
          </a:p>
          <a:p>
            <a:pPr marL="0" indent="0">
              <a:lnSpc>
                <a:spcPct val="110000"/>
              </a:lnSpc>
              <a:spcBef>
                <a:spcPts val="100"/>
              </a:spcBef>
              <a:spcAft>
                <a:spcPts val="100"/>
              </a:spcAft>
              <a:buNone/>
            </a:pPr>
            <a:r>
              <a:rPr lang="en-CA" sz="2400" dirty="0">
                <a:latin typeface="AngsanaUPC" panose="02020603050405020304" pitchFamily="18" charset="-34"/>
                <a:cs typeface="AngsanaUPC" panose="02020603050405020304" pitchFamily="18" charset="-34"/>
              </a:rPr>
              <a:t>“It may be necessary to </a:t>
            </a:r>
            <a:r>
              <a:rPr lang="en-CA" sz="2400" b="1" dirty="0">
                <a:latin typeface="AngsanaUPC" panose="02020603050405020304" pitchFamily="18" charset="-34"/>
                <a:cs typeface="AngsanaUPC" panose="02020603050405020304" pitchFamily="18" charset="-34"/>
              </a:rPr>
              <a:t>delay sharing </a:t>
            </a:r>
            <a:r>
              <a:rPr lang="en-CA" sz="2400" dirty="0">
                <a:latin typeface="AngsanaUPC" panose="02020603050405020304" pitchFamily="18" charset="-34"/>
                <a:cs typeface="AngsanaUPC" panose="02020603050405020304" pitchFamily="18" charset="-34"/>
              </a:rPr>
              <a:t>research data for a period of time, in cases whereby institutions or researchers are applying for </a:t>
            </a:r>
            <a:r>
              <a:rPr lang="en-CA" sz="2400" b="1" dirty="0">
                <a:latin typeface="AngsanaUPC" panose="02020603050405020304" pitchFamily="18" charset="-34"/>
                <a:cs typeface="AngsanaUPC" panose="02020603050405020304" pitchFamily="18" charset="-34"/>
              </a:rPr>
              <a:t>patents </a:t>
            </a:r>
            <a:r>
              <a:rPr lang="en-CA" sz="2400" dirty="0">
                <a:latin typeface="AngsanaUPC" panose="02020603050405020304" pitchFamily="18" charset="-34"/>
                <a:cs typeface="AngsanaUPC" panose="02020603050405020304" pitchFamily="18" charset="-34"/>
              </a:rPr>
              <a:t>or developing </a:t>
            </a:r>
            <a:r>
              <a:rPr lang="en-CA" sz="2400" b="1" dirty="0">
                <a:latin typeface="AngsanaUPC" panose="02020603050405020304" pitchFamily="18" charset="-34"/>
                <a:cs typeface="AngsanaUPC" panose="02020603050405020304" pitchFamily="18" charset="-34"/>
              </a:rPr>
              <a:t>new applications </a:t>
            </a:r>
            <a:r>
              <a:rPr lang="en-CA" sz="2400" dirty="0">
                <a:latin typeface="AngsanaUPC" panose="02020603050405020304" pitchFamily="18" charset="-34"/>
                <a:cs typeface="AngsanaUPC" panose="02020603050405020304" pitchFamily="18" charset="-34"/>
              </a:rPr>
              <a:t>based on that data.”</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
        <p:nvSpPr>
          <p:cNvPr id="6" name="AutoShape 6" descr="Image result for Intellectual Property"/>
          <p:cNvSpPr>
            <a:spLocks noChangeAspect="1" noChangeArrowheads="1"/>
          </p:cNvSpPr>
          <p:nvPr/>
        </p:nvSpPr>
        <p:spPr bwMode="auto">
          <a:xfrm>
            <a:off x="230981" y="7938"/>
            <a:ext cx="2286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4104" name="Picture 8" descr="Image result for Intellectual Propert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0201" y="2314605"/>
            <a:ext cx="3483770" cy="41052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0321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533400" y="0"/>
            <a:ext cx="9144000" cy="1371600"/>
          </a:xfrm>
        </p:spPr>
        <p:txBody>
          <a:bodyPr>
            <a:noAutofit/>
          </a:bodyPr>
          <a:lstStyle/>
          <a:p>
            <a:r>
              <a:rPr lang="en-US" sz="3200" b="1" dirty="0">
                <a:solidFill>
                  <a:schemeClr val="accent1"/>
                </a:solidFill>
                <a:ea typeface="ＭＳ Ｐゴシック" pitchFamily="34" charset="-128"/>
              </a:rPr>
              <a:t>Well-Managed Data Can Result in </a:t>
            </a:r>
            <a:br>
              <a:rPr lang="en-US" sz="3200" b="1" dirty="0">
                <a:solidFill>
                  <a:schemeClr val="accent1"/>
                </a:solidFill>
                <a:ea typeface="ＭＳ Ｐゴシック" pitchFamily="34" charset="-128"/>
              </a:rPr>
            </a:br>
            <a:r>
              <a:rPr lang="en-US" sz="3200" b="1" dirty="0">
                <a:solidFill>
                  <a:schemeClr val="accent1"/>
                </a:solidFill>
                <a:ea typeface="ＭＳ Ｐゴシック" pitchFamily="34" charset="-128"/>
              </a:rPr>
              <a:t>Re-use, Integration, and New Science</a:t>
            </a:r>
          </a:p>
        </p:txBody>
      </p:sp>
      <p:sp>
        <p:nvSpPr>
          <p:cNvPr id="5" name="Rounded Rectangle 4"/>
          <p:cNvSpPr>
            <a:spLocks noChangeArrowheads="1"/>
          </p:cNvSpPr>
          <p:nvPr/>
        </p:nvSpPr>
        <p:spPr bwMode="auto">
          <a:xfrm>
            <a:off x="6037263" y="1365932"/>
            <a:ext cx="2963862" cy="4958667"/>
          </a:xfrm>
          <a:prstGeom prst="roundRect">
            <a:avLst>
              <a:gd name="adj" fmla="val 16667"/>
            </a:avLst>
          </a:prstGeom>
          <a:gradFill rotWithShape="1">
            <a:gsLst>
              <a:gs pos="0">
                <a:schemeClr val="bg1"/>
              </a:gs>
              <a:gs pos="100000">
                <a:schemeClr val="accent1"/>
              </a:gs>
            </a:gsLst>
            <a:lin ang="0" scaled="1"/>
          </a:gradFill>
          <a:ln w="25400" algn="ctr">
            <a:solidFill>
              <a:schemeClr val="accent1"/>
            </a:solidFill>
            <a:round/>
            <a:headEnd/>
            <a:tailEnd/>
          </a:ln>
          <a:effectLst>
            <a:outerShdw dist="38100" dir="18900000" algn="tr" rotWithShape="0">
              <a:srgbClr val="000000">
                <a:alpha val="42999"/>
              </a:srgbClr>
            </a:outerShdw>
          </a:effectLst>
        </p:spPr>
        <p:txBody>
          <a:bodyPr anchor="ctr"/>
          <a:lstStyle/>
          <a:p>
            <a:pPr algn="ctr" fontAlgn="auto">
              <a:spcBef>
                <a:spcPts val="0"/>
              </a:spcBef>
              <a:spcAft>
                <a:spcPts val="0"/>
              </a:spcAft>
              <a:defRPr/>
            </a:pPr>
            <a:endParaRPr lang="en-US">
              <a:solidFill>
                <a:schemeClr val="dk1"/>
              </a:solidFill>
              <a:latin typeface="+mn-lt"/>
              <a:cs typeface="+mn-cs"/>
            </a:endParaRPr>
          </a:p>
        </p:txBody>
      </p:sp>
      <p:sp>
        <p:nvSpPr>
          <p:cNvPr id="6" name="Rectangle 5"/>
          <p:cNvSpPr/>
          <p:nvPr/>
        </p:nvSpPr>
        <p:spPr>
          <a:xfrm>
            <a:off x="1245555" y="1365933"/>
            <a:ext cx="1467356" cy="4761778"/>
          </a:xfrm>
          <a:prstGeom prst="rect">
            <a:avLst/>
          </a:prstGeom>
          <a:gradFill flip="none" rotWithShape="1">
            <a:gsLst>
              <a:gs pos="0">
                <a:schemeClr val="accent1"/>
              </a:gs>
              <a:gs pos="100000">
                <a:srgbClr val="FFFFFF"/>
              </a:gs>
            </a:gsLst>
            <a:lin ang="10560000" scaled="0"/>
            <a:tileRect/>
          </a:gradFill>
          <a:ln>
            <a:noFill/>
          </a:ln>
          <a:effectLst>
            <a:glow rad="101600">
              <a:schemeClr val="bg1">
                <a:alpha val="75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TextBox 5"/>
          <p:cNvSpPr txBox="1">
            <a:spLocks noChangeArrowheads="1"/>
          </p:cNvSpPr>
          <p:nvPr/>
        </p:nvSpPr>
        <p:spPr bwMode="auto">
          <a:xfrm>
            <a:off x="3352800" y="2286000"/>
            <a:ext cx="25908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800" b="1" dirty="0">
                <a:latin typeface="Calibri" charset="0"/>
              </a:rPr>
              <a:t>Model: </a:t>
            </a:r>
            <a:r>
              <a:rPr lang="en-US" sz="1800" dirty="0">
                <a:latin typeface="Calibri" charset="0"/>
              </a:rPr>
              <a:t>Indigo Bunting locations during the year</a:t>
            </a:r>
          </a:p>
        </p:txBody>
      </p:sp>
      <p:pic>
        <p:nvPicPr>
          <p:cNvPr id="9" name="Picture 8"/>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54138" y="1584325"/>
            <a:ext cx="1198562"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solidFill>
                  <a:srgbClr val="000000"/>
                </a:solidFill>
                <a:round/>
                <a:headEnd/>
                <a:tailEnd/>
              </a14:hiddenLine>
            </a:ext>
          </a:extLst>
        </p:spPr>
      </p:pic>
      <p:sp>
        <p:nvSpPr>
          <p:cNvPr id="10" name="Isosceles Triangle 9"/>
          <p:cNvSpPr/>
          <p:nvPr/>
        </p:nvSpPr>
        <p:spPr>
          <a:xfrm rot="5400000">
            <a:off x="762795" y="3332956"/>
            <a:ext cx="4748212" cy="841375"/>
          </a:xfrm>
          <a:prstGeom prst="triangle">
            <a:avLst>
              <a:gd name="adj" fmla="val 50401"/>
            </a:avLst>
          </a:prstGeom>
          <a:gradFill>
            <a:gsLst>
              <a:gs pos="0">
                <a:schemeClr val="tx2">
                  <a:alpha val="74000"/>
                </a:schemeClr>
              </a:gs>
              <a:gs pos="100000">
                <a:schemeClr val="accent1">
                  <a:tint val="50000"/>
                  <a:shade val="100000"/>
                  <a:satMod val="350000"/>
                </a:schemeClr>
              </a:gs>
            </a:gsLst>
            <a:lin ang="9720000" scaled="0"/>
          </a:gradFill>
          <a:ln w="3175" cap="flat" cmpd="sng" algn="ctr">
            <a:noFill/>
            <a:prstDash val="solid"/>
            <a:round/>
            <a:headEnd type="none" w="med" len="med"/>
            <a:tailEnd type="none" w="med" len="med"/>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pic>
        <p:nvPicPr>
          <p:cNvPr id="11" name="Picture 3" descr="indigo.bunting.gif"/>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56325" y="2381250"/>
            <a:ext cx="2798763" cy="175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5"/>
          <p:cNvPicPr>
            <a:picLocks noChangeAspect="1" noChangeArrowheads="1"/>
          </p:cNvPicPr>
          <p:nvPr/>
        </p:nvPicPr>
        <p:blipFill>
          <a:blip r:embed="rId5"/>
          <a:srcRect/>
          <a:stretch>
            <a:fillRect/>
          </a:stretch>
        </p:blipFill>
        <p:spPr bwMode="auto">
          <a:xfrm>
            <a:off x="6167438" y="2401888"/>
            <a:ext cx="577850" cy="481012"/>
          </a:xfrm>
          <a:prstGeom prst="rect">
            <a:avLst/>
          </a:prstGeom>
          <a:ln>
            <a:noFill/>
          </a:ln>
          <a:effectLst>
            <a:outerShdw blurRad="190500" algn="tl" rotWithShape="0">
              <a:srgbClr val="000000">
                <a:alpha val="70000"/>
              </a:srgbClr>
            </a:outerShdw>
          </a:effectLst>
        </p:spPr>
      </p:pic>
      <p:sp>
        <p:nvSpPr>
          <p:cNvPr id="13" name="TextBox 32"/>
          <p:cNvSpPr txBox="1">
            <a:spLocks noChangeArrowheads="1"/>
          </p:cNvSpPr>
          <p:nvPr/>
        </p:nvSpPr>
        <p:spPr bwMode="auto">
          <a:xfrm>
            <a:off x="142875" y="3100388"/>
            <a:ext cx="984250" cy="277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200" b="1" dirty="0">
                <a:latin typeface="Calibri" charset="0"/>
              </a:rPr>
              <a:t>Land Cover</a:t>
            </a:r>
          </a:p>
        </p:txBody>
      </p:sp>
      <p:pic>
        <p:nvPicPr>
          <p:cNvPr id="14" name="Picture 103" descr="STEM_PPT.eps"/>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803650" y="4711700"/>
            <a:ext cx="1524000" cy="2794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pic>
      <p:sp>
        <p:nvSpPr>
          <p:cNvPr id="15" name="TextBox 35"/>
          <p:cNvSpPr txBox="1">
            <a:spLocks noChangeArrowheads="1"/>
          </p:cNvSpPr>
          <p:nvPr/>
        </p:nvSpPr>
        <p:spPr bwMode="auto">
          <a:xfrm>
            <a:off x="6037263" y="4375150"/>
            <a:ext cx="2963862" cy="1569660"/>
          </a:xfrm>
          <a:prstGeom prst="rect">
            <a:avLst/>
          </a:prstGeom>
          <a:noFill/>
          <a:ln w="9525">
            <a:noFill/>
            <a:miter lim="800000"/>
            <a:headEnd/>
            <a:tailEnd/>
          </a:ln>
        </p:spPr>
        <p:txBody>
          <a:bodyPr wrap="square">
            <a:spAutoFit/>
          </a:bodyPr>
          <a:lstStyle/>
          <a:p>
            <a:pPr>
              <a:defRPr/>
            </a:pPr>
            <a:r>
              <a:rPr lang="en-US" sz="1600" dirty="0">
                <a:latin typeface="Calibri" pitchFamily="34" charset="0"/>
                <a:cs typeface="+mn-cs"/>
              </a:rPr>
              <a:t>Potential Uses-</a:t>
            </a:r>
          </a:p>
          <a:p>
            <a:pPr marL="177800" indent="-177800">
              <a:buFont typeface="Arial" charset="0"/>
              <a:buChar char="•"/>
              <a:defRPr/>
            </a:pPr>
            <a:r>
              <a:rPr lang="en-US" sz="1600" dirty="0">
                <a:latin typeface="Calibri" pitchFamily="34" charset="0"/>
                <a:cs typeface="+mn-cs"/>
              </a:rPr>
              <a:t>Examine patterns of migration </a:t>
            </a:r>
          </a:p>
          <a:p>
            <a:pPr marL="177800" indent="-177800">
              <a:buFont typeface="Arial" charset="0"/>
              <a:buChar char="•"/>
              <a:defRPr/>
            </a:pPr>
            <a:r>
              <a:rPr lang="en-US" sz="1600" dirty="0">
                <a:latin typeface="Calibri" pitchFamily="34" charset="0"/>
                <a:cs typeface="+mn-cs"/>
              </a:rPr>
              <a:t>Infer impacts of climate change</a:t>
            </a:r>
          </a:p>
          <a:p>
            <a:pPr marL="177800" indent="-177800">
              <a:buFont typeface="Arial" charset="0"/>
              <a:buChar char="•"/>
              <a:defRPr/>
            </a:pPr>
            <a:r>
              <a:rPr lang="en-US" sz="1600" dirty="0">
                <a:latin typeface="Calibri" pitchFamily="34" charset="0"/>
                <a:cs typeface="+mn-cs"/>
              </a:rPr>
              <a:t>Measure patterns of habitat usage</a:t>
            </a:r>
          </a:p>
          <a:p>
            <a:pPr marL="177800" indent="-177800">
              <a:buFont typeface="Arial" charset="0"/>
              <a:buChar char="•"/>
              <a:defRPr/>
            </a:pPr>
            <a:r>
              <a:rPr lang="en-US" sz="1600" dirty="0">
                <a:latin typeface="Calibri" pitchFamily="34" charset="0"/>
                <a:cs typeface="+mn-cs"/>
              </a:rPr>
              <a:t>Measure population trends</a:t>
            </a:r>
          </a:p>
        </p:txBody>
      </p:sp>
      <p:sp>
        <p:nvSpPr>
          <p:cNvPr id="16" name="TextBox 36"/>
          <p:cNvSpPr txBox="1">
            <a:spLocks noChangeArrowheads="1"/>
          </p:cNvSpPr>
          <p:nvPr/>
        </p:nvSpPr>
        <p:spPr bwMode="auto">
          <a:xfrm>
            <a:off x="6897688" y="1565275"/>
            <a:ext cx="1524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800" b="1" dirty="0">
                <a:latin typeface="Calibri" charset="0"/>
              </a:rPr>
              <a:t>Model results</a:t>
            </a:r>
            <a:endParaRPr lang="en-US" sz="1800" dirty="0">
              <a:latin typeface="Calibri" charset="0"/>
            </a:endParaRPr>
          </a:p>
        </p:txBody>
      </p:sp>
      <p:pic>
        <p:nvPicPr>
          <p:cNvPr id="17" name="Picture 46"/>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354138" y="5049838"/>
            <a:ext cx="1198562" cy="998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47"/>
          <p:cNvPicPr>
            <a:picLocks/>
          </p:cNvPicPr>
          <p:nvPr/>
        </p:nvPicPr>
        <p:blipFill>
          <a:blip r:embed="rId8" cstate="print">
            <a:extLst>
              <a:ext uri="{28A0092B-C50C-407E-A947-70E740481C1C}">
                <a14:useLocalDpi xmlns:a14="http://schemas.microsoft.com/office/drawing/2010/main" val="0"/>
              </a:ext>
            </a:extLst>
          </a:blip>
          <a:srcRect l="44640"/>
          <a:stretch>
            <a:fillRect/>
          </a:stretch>
        </p:blipFill>
        <p:spPr bwMode="auto">
          <a:xfrm>
            <a:off x="1354138" y="2755900"/>
            <a:ext cx="1198562" cy="1004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8" descr="june29_indigo_bunting_full.png"/>
          <p:cNvPicPr>
            <a:picLocks noChangeAspect="1"/>
          </p:cNvPicPr>
          <p:nvPr/>
        </p:nvPicPr>
        <p:blipFill>
          <a:blip r:embed="rId9"/>
          <a:srcRect l="26943"/>
          <a:stretch>
            <a:fillRect/>
          </a:stretch>
        </p:blipFill>
        <p:spPr>
          <a:xfrm>
            <a:off x="3651631" y="3269231"/>
            <a:ext cx="1275960" cy="919014"/>
          </a:xfrm>
          <a:prstGeom prst="roundRect">
            <a:avLst>
              <a:gd name="adj" fmla="val 8594"/>
            </a:avLst>
          </a:prstGeom>
          <a:solidFill>
            <a:srgbClr val="FFFFFF">
              <a:shade val="85000"/>
            </a:srgbClr>
          </a:solidFill>
          <a:ln>
            <a:solidFill>
              <a:schemeClr val="bg1"/>
            </a:solidFill>
          </a:ln>
          <a:effectLst>
            <a:reflection blurRad="12700" stA="38000" endPos="28000" dist="5000" dir="5400000" sy="-100000" algn="bl" rotWithShape="0"/>
          </a:effectLst>
        </p:spPr>
      </p:pic>
      <p:pic>
        <p:nvPicPr>
          <p:cNvPr id="20" name="Picture 19" descr="june29_indigo_bunting_full.png"/>
          <p:cNvPicPr>
            <a:picLocks noChangeAspect="1"/>
          </p:cNvPicPr>
          <p:nvPr/>
        </p:nvPicPr>
        <p:blipFill>
          <a:blip r:embed="rId9"/>
          <a:srcRect l="26943"/>
          <a:stretch>
            <a:fillRect/>
          </a:stretch>
        </p:blipFill>
        <p:spPr>
          <a:xfrm>
            <a:off x="3804031" y="3421631"/>
            <a:ext cx="1275960" cy="919014"/>
          </a:xfrm>
          <a:prstGeom prst="roundRect">
            <a:avLst>
              <a:gd name="adj" fmla="val 8594"/>
            </a:avLst>
          </a:prstGeom>
          <a:solidFill>
            <a:srgbClr val="FFFFFF">
              <a:shade val="85000"/>
            </a:srgbClr>
          </a:solidFill>
          <a:ln>
            <a:solidFill>
              <a:schemeClr val="bg1"/>
            </a:solidFill>
          </a:ln>
          <a:effectLst>
            <a:reflection blurRad="12700" stA="38000" endPos="28000" dist="5000" dir="5400000" sy="-100000" algn="bl" rotWithShape="0"/>
          </a:effectLst>
        </p:spPr>
      </p:pic>
      <p:pic>
        <p:nvPicPr>
          <p:cNvPr id="21" name="Picture 20" descr="june29_indigo_bunting_full.png"/>
          <p:cNvPicPr>
            <a:picLocks noChangeAspect="1"/>
          </p:cNvPicPr>
          <p:nvPr/>
        </p:nvPicPr>
        <p:blipFill>
          <a:blip r:embed="rId9"/>
          <a:srcRect l="26943"/>
          <a:stretch>
            <a:fillRect/>
          </a:stretch>
        </p:blipFill>
        <p:spPr>
          <a:xfrm>
            <a:off x="3956431" y="3574031"/>
            <a:ext cx="1275960" cy="919014"/>
          </a:xfrm>
          <a:prstGeom prst="roundRect">
            <a:avLst>
              <a:gd name="adj" fmla="val 8594"/>
            </a:avLst>
          </a:prstGeom>
          <a:solidFill>
            <a:srgbClr val="FFFFFF">
              <a:shade val="85000"/>
            </a:srgbClr>
          </a:solidFill>
          <a:ln>
            <a:solidFill>
              <a:schemeClr val="bg1"/>
            </a:solidFill>
          </a:ln>
          <a:effectLst>
            <a:reflection blurRad="12700" stA="38000" endPos="28000" dist="5000" dir="5400000" sy="-100000" algn="bl" rotWithShape="0"/>
          </a:effectLst>
        </p:spPr>
      </p:pic>
      <p:pic>
        <p:nvPicPr>
          <p:cNvPr id="22" name="Picture 21" descr="june29_indigo_bunting_full.png"/>
          <p:cNvPicPr>
            <a:picLocks noChangeAspect="1"/>
          </p:cNvPicPr>
          <p:nvPr/>
        </p:nvPicPr>
        <p:blipFill>
          <a:blip r:embed="rId9"/>
          <a:srcRect l="26943"/>
          <a:stretch>
            <a:fillRect/>
          </a:stretch>
        </p:blipFill>
        <p:spPr>
          <a:xfrm>
            <a:off x="4108831" y="3760705"/>
            <a:ext cx="1275960" cy="919014"/>
          </a:xfrm>
          <a:prstGeom prst="roundRect">
            <a:avLst>
              <a:gd name="adj" fmla="val 8594"/>
            </a:avLst>
          </a:prstGeom>
          <a:solidFill>
            <a:srgbClr val="FFFFFF">
              <a:shade val="85000"/>
            </a:srgbClr>
          </a:solidFill>
          <a:ln>
            <a:solidFill>
              <a:schemeClr val="bg1"/>
            </a:solidFill>
          </a:ln>
          <a:effectLst>
            <a:reflection blurRad="12700" stA="38000" endPos="28000" dist="5000" dir="5400000" sy="-100000" algn="bl" rotWithShape="0"/>
          </a:effectLst>
        </p:spPr>
      </p:pic>
      <p:sp>
        <p:nvSpPr>
          <p:cNvPr id="23" name="TextBox 61"/>
          <p:cNvSpPr txBox="1">
            <a:spLocks noChangeArrowheads="1"/>
          </p:cNvSpPr>
          <p:nvPr/>
        </p:nvSpPr>
        <p:spPr bwMode="auto">
          <a:xfrm>
            <a:off x="152400" y="1752600"/>
            <a:ext cx="1143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200" b="1" dirty="0">
                <a:latin typeface="Calibri" charset="0"/>
              </a:rPr>
              <a:t>Bird Observations</a:t>
            </a:r>
          </a:p>
        </p:txBody>
      </p:sp>
      <p:sp>
        <p:nvSpPr>
          <p:cNvPr id="24" name="TextBox 64"/>
          <p:cNvSpPr txBox="1">
            <a:spLocks noChangeArrowheads="1"/>
          </p:cNvSpPr>
          <p:nvPr/>
        </p:nvSpPr>
        <p:spPr bwMode="auto">
          <a:xfrm>
            <a:off x="142875" y="4171950"/>
            <a:ext cx="1103313"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200" b="1" dirty="0">
                <a:latin typeface="Calibri" charset="0"/>
              </a:rPr>
              <a:t>Meteorology</a:t>
            </a:r>
          </a:p>
        </p:txBody>
      </p:sp>
      <p:sp>
        <p:nvSpPr>
          <p:cNvPr id="25" name="TextBox 65"/>
          <p:cNvSpPr txBox="1">
            <a:spLocks noChangeArrowheads="1"/>
          </p:cNvSpPr>
          <p:nvPr/>
        </p:nvSpPr>
        <p:spPr bwMode="auto">
          <a:xfrm>
            <a:off x="152400" y="5638800"/>
            <a:ext cx="1103313"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200" b="1">
                <a:latin typeface="Calibri" charset="0"/>
              </a:rPr>
              <a:t>MODIS – Remote sensing data</a:t>
            </a:r>
          </a:p>
        </p:txBody>
      </p:sp>
      <p:sp>
        <p:nvSpPr>
          <p:cNvPr id="26" name="Striped Right Arrow 25"/>
          <p:cNvSpPr/>
          <p:nvPr/>
        </p:nvSpPr>
        <p:spPr>
          <a:xfrm>
            <a:off x="5384800" y="3449638"/>
            <a:ext cx="652463" cy="406400"/>
          </a:xfrm>
          <a:prstGeom prst="stripedRightArrow">
            <a:avLst>
              <a:gd name="adj1" fmla="val 50000"/>
              <a:gd name="adj2" fmla="val 50000"/>
            </a:avLst>
          </a:prstGeom>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a:p>
        </p:txBody>
      </p:sp>
      <p:pic>
        <p:nvPicPr>
          <p:cNvPr id="27" name="Picture 70"/>
          <p:cNvPicPr>
            <a:picLocks noChangeAspect="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304800" y="5029200"/>
            <a:ext cx="660400" cy="54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 name="Picture 74"/>
          <p:cNvPicPr>
            <a:picLocks/>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54138" y="3897313"/>
            <a:ext cx="1198562"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 name="Rectangle 28"/>
          <p:cNvSpPr/>
          <p:nvPr/>
        </p:nvSpPr>
        <p:spPr>
          <a:xfrm>
            <a:off x="6303963" y="3917950"/>
            <a:ext cx="2400300" cy="46038"/>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000" b="1"/>
          </a:p>
        </p:txBody>
      </p:sp>
      <p:sp>
        <p:nvSpPr>
          <p:cNvPr id="30" name="Text Box 14"/>
          <p:cNvSpPr txBox="1">
            <a:spLocks noChangeArrowheads="1"/>
          </p:cNvSpPr>
          <p:nvPr/>
        </p:nvSpPr>
        <p:spPr bwMode="auto">
          <a:xfrm>
            <a:off x="6096000" y="1905000"/>
            <a:ext cx="39878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pPr>
              <a:spcBef>
                <a:spcPct val="50000"/>
              </a:spcBef>
            </a:pPr>
            <a:r>
              <a:rPr lang="en-US" sz="1800" b="1" dirty="0">
                <a:latin typeface="Calibri" charset="0"/>
              </a:rPr>
              <a:t>Occurrence of Indigo Bunting</a:t>
            </a:r>
            <a:endParaRPr lang="en-US" sz="1400" dirty="0">
              <a:latin typeface="Calibri" charset="0"/>
            </a:endParaRPr>
          </a:p>
        </p:txBody>
      </p:sp>
      <p:sp>
        <p:nvSpPr>
          <p:cNvPr id="31" name="TextBox 37"/>
          <p:cNvSpPr txBox="1">
            <a:spLocks noChangeArrowheads="1"/>
          </p:cNvSpPr>
          <p:nvPr/>
        </p:nvSpPr>
        <p:spPr bwMode="auto">
          <a:xfrm>
            <a:off x="6288088" y="3884613"/>
            <a:ext cx="401637" cy="246062"/>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000" b="1">
                <a:solidFill>
                  <a:schemeClr val="bg1"/>
                </a:solidFill>
                <a:latin typeface="Calibri" charset="0"/>
              </a:rPr>
              <a:t>Jan</a:t>
            </a:r>
          </a:p>
        </p:txBody>
      </p:sp>
      <p:sp>
        <p:nvSpPr>
          <p:cNvPr id="32" name="TextBox 38"/>
          <p:cNvSpPr txBox="1">
            <a:spLocks noChangeArrowheads="1"/>
          </p:cNvSpPr>
          <p:nvPr/>
        </p:nvSpPr>
        <p:spPr bwMode="auto">
          <a:xfrm>
            <a:off x="7805738" y="3884613"/>
            <a:ext cx="401637" cy="246062"/>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000" b="1">
                <a:solidFill>
                  <a:schemeClr val="bg1"/>
                </a:solidFill>
                <a:latin typeface="Calibri" charset="0"/>
              </a:rPr>
              <a:t>Sep</a:t>
            </a:r>
          </a:p>
        </p:txBody>
      </p:sp>
      <p:sp>
        <p:nvSpPr>
          <p:cNvPr id="33" name="TextBox 39"/>
          <p:cNvSpPr txBox="1">
            <a:spLocks noChangeArrowheads="1"/>
          </p:cNvSpPr>
          <p:nvPr/>
        </p:nvSpPr>
        <p:spPr bwMode="auto">
          <a:xfrm>
            <a:off x="8372475" y="3884613"/>
            <a:ext cx="403225" cy="246062"/>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000" b="1">
                <a:solidFill>
                  <a:schemeClr val="bg1"/>
                </a:solidFill>
                <a:latin typeface="Calibri" charset="0"/>
              </a:rPr>
              <a:t>Dec</a:t>
            </a:r>
          </a:p>
        </p:txBody>
      </p:sp>
      <p:sp>
        <p:nvSpPr>
          <p:cNvPr id="34" name="TextBox 40"/>
          <p:cNvSpPr txBox="1">
            <a:spLocks noChangeArrowheads="1"/>
          </p:cNvSpPr>
          <p:nvPr/>
        </p:nvSpPr>
        <p:spPr bwMode="auto">
          <a:xfrm>
            <a:off x="7345363" y="3884613"/>
            <a:ext cx="401637" cy="246062"/>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000" b="1">
                <a:solidFill>
                  <a:schemeClr val="bg1"/>
                </a:solidFill>
                <a:latin typeface="Calibri" charset="0"/>
              </a:rPr>
              <a:t>Jun</a:t>
            </a:r>
          </a:p>
        </p:txBody>
      </p:sp>
      <p:sp>
        <p:nvSpPr>
          <p:cNvPr id="35" name="TextBox 41"/>
          <p:cNvSpPr txBox="1">
            <a:spLocks noChangeArrowheads="1"/>
          </p:cNvSpPr>
          <p:nvPr/>
        </p:nvSpPr>
        <p:spPr bwMode="auto">
          <a:xfrm>
            <a:off x="6808788" y="3884613"/>
            <a:ext cx="401637" cy="246062"/>
          </a:xfrm>
          <a:prstGeom prst="rect">
            <a:avLst/>
          </a:prstGeom>
          <a:solidFill>
            <a:schemeClr val="tx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000" b="1">
                <a:solidFill>
                  <a:schemeClr val="bg1"/>
                </a:solidFill>
                <a:latin typeface="Calibri" charset="0"/>
              </a:rPr>
              <a:t>Apr</a:t>
            </a:r>
          </a:p>
        </p:txBody>
      </p:sp>
      <p:sp>
        <p:nvSpPr>
          <p:cNvPr id="36" name="TextBox 1"/>
          <p:cNvSpPr txBox="1">
            <a:spLocks noChangeArrowheads="1"/>
          </p:cNvSpPr>
          <p:nvPr/>
        </p:nvSpPr>
        <p:spPr bwMode="auto">
          <a:xfrm>
            <a:off x="7445838" y="6654461"/>
            <a:ext cx="182880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4000">
                <a:solidFill>
                  <a:schemeClr val="tx1"/>
                </a:solidFill>
                <a:latin typeface="Arial" charset="0"/>
                <a:ea typeface="ＭＳ Ｐゴシック" charset="0"/>
                <a:cs typeface="ＭＳ Ｐゴシック" charset="0"/>
              </a:defRPr>
            </a:lvl1pPr>
            <a:lvl2pPr marL="742950" indent="-285750">
              <a:defRPr sz="4000">
                <a:solidFill>
                  <a:schemeClr val="tx1"/>
                </a:solidFill>
                <a:latin typeface="Arial" charset="0"/>
                <a:ea typeface="ＭＳ Ｐゴシック" charset="0"/>
              </a:defRPr>
            </a:lvl2pPr>
            <a:lvl3pPr marL="1143000" indent="-228600">
              <a:defRPr sz="4000">
                <a:solidFill>
                  <a:schemeClr val="tx1"/>
                </a:solidFill>
                <a:latin typeface="Arial" charset="0"/>
                <a:ea typeface="ＭＳ Ｐゴシック" charset="0"/>
              </a:defRPr>
            </a:lvl3pPr>
            <a:lvl4pPr marL="1600200" indent="-228600">
              <a:defRPr sz="4000">
                <a:solidFill>
                  <a:schemeClr val="tx1"/>
                </a:solidFill>
                <a:latin typeface="Arial" charset="0"/>
                <a:ea typeface="ＭＳ Ｐゴシック" charset="0"/>
              </a:defRPr>
            </a:lvl4pPr>
            <a:lvl5pPr marL="2057400" indent="-228600">
              <a:defRPr sz="4000">
                <a:solidFill>
                  <a:schemeClr val="tx1"/>
                </a:solidFill>
                <a:latin typeface="Arial" charset="0"/>
                <a:ea typeface="ＭＳ Ｐゴシック" charset="0"/>
              </a:defRPr>
            </a:lvl5pPr>
            <a:lvl6pPr marL="2514600" indent="-228600" eaLnBrk="0" fontAlgn="base" hangingPunct="0">
              <a:spcBef>
                <a:spcPct val="0"/>
              </a:spcBef>
              <a:spcAft>
                <a:spcPct val="0"/>
              </a:spcAft>
              <a:defRPr sz="4000">
                <a:solidFill>
                  <a:schemeClr val="tx1"/>
                </a:solidFill>
                <a:latin typeface="Arial" charset="0"/>
                <a:ea typeface="ＭＳ Ｐゴシック" charset="0"/>
              </a:defRPr>
            </a:lvl6pPr>
            <a:lvl7pPr marL="2971800" indent="-228600" eaLnBrk="0" fontAlgn="base" hangingPunct="0">
              <a:spcBef>
                <a:spcPct val="0"/>
              </a:spcBef>
              <a:spcAft>
                <a:spcPct val="0"/>
              </a:spcAft>
              <a:defRPr sz="4000">
                <a:solidFill>
                  <a:schemeClr val="tx1"/>
                </a:solidFill>
                <a:latin typeface="Arial" charset="0"/>
                <a:ea typeface="ＭＳ Ｐゴシック" charset="0"/>
              </a:defRPr>
            </a:lvl7pPr>
            <a:lvl8pPr marL="3429000" indent="-228600" eaLnBrk="0" fontAlgn="base" hangingPunct="0">
              <a:spcBef>
                <a:spcPct val="0"/>
              </a:spcBef>
              <a:spcAft>
                <a:spcPct val="0"/>
              </a:spcAft>
              <a:defRPr sz="4000">
                <a:solidFill>
                  <a:schemeClr val="tx1"/>
                </a:solidFill>
                <a:latin typeface="Arial" charset="0"/>
                <a:ea typeface="ＭＳ Ｐゴシック" charset="0"/>
              </a:defRPr>
            </a:lvl8pPr>
            <a:lvl9pPr marL="3886200" indent="-228600" eaLnBrk="0" fontAlgn="base" hangingPunct="0">
              <a:spcBef>
                <a:spcPct val="0"/>
              </a:spcBef>
              <a:spcAft>
                <a:spcPct val="0"/>
              </a:spcAft>
              <a:defRPr sz="4000">
                <a:solidFill>
                  <a:schemeClr val="tx1"/>
                </a:solidFill>
                <a:latin typeface="Arial" charset="0"/>
                <a:ea typeface="ＭＳ Ｐゴシック" charset="0"/>
              </a:defRPr>
            </a:lvl9pPr>
          </a:lstStyle>
          <a:p>
            <a:r>
              <a:rPr lang="en-US" sz="1000" dirty="0">
                <a:solidFill>
                  <a:schemeClr val="bg1">
                    <a:lumMod val="75000"/>
                  </a:schemeClr>
                </a:solidFill>
              </a:rPr>
              <a:t>Slide courtesy of </a:t>
            </a:r>
            <a:r>
              <a:rPr lang="en-US" sz="1000" dirty="0" err="1">
                <a:solidFill>
                  <a:schemeClr val="bg1">
                    <a:lumMod val="75000"/>
                  </a:schemeClr>
                </a:solidFill>
              </a:rPr>
              <a:t>DataOne</a:t>
            </a:r>
            <a:endParaRPr lang="en-US" sz="1000" dirty="0">
              <a:solidFill>
                <a:schemeClr val="bg1">
                  <a:lumMod val="75000"/>
                </a:schemeClr>
              </a:solidFill>
            </a:endParaRPr>
          </a:p>
        </p:txBody>
      </p:sp>
      <p:pic>
        <p:nvPicPr>
          <p:cNvPr id="37" name="Picture 36"/>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228600" y="457200"/>
            <a:ext cx="8520600" cy="763600"/>
          </a:xfrm>
          <a:prstGeom prst="rect">
            <a:avLst/>
          </a:prstGeom>
        </p:spPr>
        <p:txBody>
          <a:bodyPr lIns="91425" tIns="91425" rIns="91425" bIns="91425" anchor="t" anchorCtr="0">
            <a:noAutofit/>
          </a:bodyPr>
          <a:lstStyle/>
          <a:p>
            <a:pPr lvl="0">
              <a:spcBef>
                <a:spcPts val="0"/>
              </a:spcBef>
              <a:buNone/>
            </a:pPr>
            <a:r>
              <a:rPr lang="en" b="1" dirty="0">
                <a:solidFill>
                  <a:srgbClr val="0070C0"/>
                </a:solidFill>
              </a:rPr>
              <a:t>Network Deliverables</a:t>
            </a:r>
          </a:p>
        </p:txBody>
      </p:sp>
      <p:sp>
        <p:nvSpPr>
          <p:cNvPr id="71" name="Shape 71"/>
          <p:cNvSpPr txBox="1">
            <a:spLocks noGrp="1"/>
          </p:cNvSpPr>
          <p:nvPr>
            <p:ph type="body" idx="1"/>
          </p:nvPr>
        </p:nvSpPr>
        <p:spPr>
          <a:xfrm>
            <a:off x="304800" y="1524000"/>
            <a:ext cx="4114800" cy="4555200"/>
          </a:xfrm>
          <a:prstGeom prst="rect">
            <a:avLst/>
          </a:prstGeom>
        </p:spPr>
        <p:txBody>
          <a:bodyPr lIns="91425" tIns="91425" rIns="91425" bIns="91425" anchor="t" anchorCtr="0">
            <a:noAutofit/>
          </a:bodyPr>
          <a:lstStyle/>
          <a:p>
            <a:pPr lvl="0">
              <a:lnSpc>
                <a:spcPct val="100000"/>
              </a:lnSpc>
              <a:spcAft>
                <a:spcPts val="0"/>
              </a:spcAft>
              <a:buNone/>
            </a:pPr>
            <a:r>
              <a:rPr lang="en" sz="2000" dirty="0"/>
              <a:t>Journal publications</a:t>
            </a:r>
          </a:p>
          <a:p>
            <a:pPr lvl="0">
              <a:lnSpc>
                <a:spcPct val="100000"/>
              </a:lnSpc>
              <a:spcAft>
                <a:spcPts val="0"/>
              </a:spcAft>
              <a:buNone/>
            </a:pPr>
            <a:r>
              <a:rPr lang="en" sz="2000" dirty="0"/>
              <a:t>Technical/policy reports</a:t>
            </a:r>
          </a:p>
          <a:p>
            <a:pPr lvl="0">
              <a:lnSpc>
                <a:spcPct val="100000"/>
              </a:lnSpc>
              <a:spcAft>
                <a:spcPts val="0"/>
              </a:spcAft>
              <a:buNone/>
            </a:pPr>
            <a:r>
              <a:rPr lang="en" sz="2000" dirty="0"/>
              <a:t>Books</a:t>
            </a:r>
          </a:p>
          <a:p>
            <a:pPr lvl="0">
              <a:lnSpc>
                <a:spcPct val="100000"/>
              </a:lnSpc>
              <a:spcAft>
                <a:spcPts val="0"/>
              </a:spcAft>
              <a:buNone/>
            </a:pPr>
            <a:r>
              <a:rPr lang="en" sz="2000" dirty="0"/>
              <a:t>Theses</a:t>
            </a:r>
          </a:p>
          <a:p>
            <a:pPr lvl="0">
              <a:lnSpc>
                <a:spcPct val="100000"/>
              </a:lnSpc>
              <a:spcAft>
                <a:spcPts val="0"/>
              </a:spcAft>
              <a:buNone/>
            </a:pPr>
            <a:r>
              <a:rPr lang="en" sz="2000" dirty="0"/>
              <a:t>Educational documents</a:t>
            </a:r>
          </a:p>
          <a:p>
            <a:pPr lvl="0">
              <a:lnSpc>
                <a:spcPct val="100000"/>
              </a:lnSpc>
              <a:spcAft>
                <a:spcPts val="0"/>
              </a:spcAft>
              <a:buNone/>
            </a:pPr>
            <a:r>
              <a:rPr lang="en" sz="2000" dirty="0"/>
              <a:t>Technical/analytical frameworks</a:t>
            </a:r>
          </a:p>
          <a:p>
            <a:pPr lvl="0">
              <a:lnSpc>
                <a:spcPct val="100000"/>
              </a:lnSpc>
              <a:spcAft>
                <a:spcPts val="0"/>
              </a:spcAft>
              <a:buNone/>
            </a:pPr>
            <a:r>
              <a:rPr lang="en" sz="2000" dirty="0"/>
              <a:t>New statistical/analytical techniques</a:t>
            </a:r>
          </a:p>
          <a:p>
            <a:pPr lvl="0">
              <a:lnSpc>
                <a:spcPct val="100000"/>
              </a:lnSpc>
              <a:spcAft>
                <a:spcPts val="0"/>
              </a:spcAft>
              <a:buNone/>
            </a:pPr>
            <a:r>
              <a:rPr lang="en" sz="2000" dirty="0"/>
              <a:t>Maps (pdf, raster, shapefiles..)</a:t>
            </a:r>
          </a:p>
          <a:p>
            <a:pPr lvl="0">
              <a:lnSpc>
                <a:spcPct val="100000"/>
              </a:lnSpc>
              <a:spcAft>
                <a:spcPts val="0"/>
              </a:spcAft>
              <a:buNone/>
            </a:pPr>
            <a:r>
              <a:rPr lang="en" sz="2000" dirty="0"/>
              <a:t>Models</a:t>
            </a:r>
          </a:p>
          <a:p>
            <a:pPr lvl="0">
              <a:lnSpc>
                <a:spcPct val="100000"/>
              </a:lnSpc>
              <a:spcAft>
                <a:spcPts val="0"/>
              </a:spcAft>
              <a:buNone/>
            </a:pPr>
            <a:r>
              <a:rPr lang="en" sz="2000" dirty="0"/>
              <a:t>Code (R, Python..)</a:t>
            </a:r>
          </a:p>
          <a:p>
            <a:pPr lvl="0">
              <a:lnSpc>
                <a:spcPct val="100000"/>
              </a:lnSpc>
              <a:spcAft>
                <a:spcPts val="0"/>
              </a:spcAft>
              <a:buNone/>
            </a:pPr>
            <a:r>
              <a:rPr lang="en" sz="2000" dirty="0"/>
              <a:t>Spreadsheets</a:t>
            </a:r>
          </a:p>
          <a:p>
            <a:pPr lvl="0">
              <a:lnSpc>
                <a:spcPct val="100000"/>
              </a:lnSpc>
              <a:spcAft>
                <a:spcPts val="0"/>
              </a:spcAft>
              <a:buClr>
                <a:schemeClr val="dk1"/>
              </a:buClr>
              <a:buSzPct val="110000"/>
              <a:buFont typeface="Arial"/>
              <a:buNone/>
            </a:pPr>
            <a:r>
              <a:rPr lang="en" sz="2000" dirty="0"/>
              <a:t>Samples</a:t>
            </a:r>
          </a:p>
          <a:p>
            <a:pPr lvl="0">
              <a:lnSpc>
                <a:spcPct val="100000"/>
              </a:lnSpc>
              <a:spcAft>
                <a:spcPts val="0"/>
              </a:spcAft>
              <a:buClr>
                <a:schemeClr val="dk1"/>
              </a:buClr>
              <a:buSzPct val="110000"/>
              <a:buFont typeface="Arial"/>
              <a:buNone/>
            </a:pPr>
            <a:r>
              <a:rPr lang="en" sz="2000" dirty="0"/>
              <a:t>Specimens</a:t>
            </a:r>
          </a:p>
          <a:p>
            <a:pPr lvl="0">
              <a:lnSpc>
                <a:spcPct val="100000"/>
              </a:lnSpc>
              <a:buNone/>
            </a:pPr>
            <a:r>
              <a:rPr lang="en" sz="2000" dirty="0"/>
              <a:t>Video, Audio and Photos</a:t>
            </a:r>
          </a:p>
          <a:p>
            <a:pPr lvl="0">
              <a:lnSpc>
                <a:spcPct val="100000"/>
              </a:lnSpc>
              <a:spcBef>
                <a:spcPts val="0"/>
              </a:spcBef>
              <a:spcAft>
                <a:spcPts val="0"/>
              </a:spcAft>
              <a:buNone/>
            </a:pPr>
            <a:endParaRPr sz="1000"/>
          </a:p>
        </p:txBody>
      </p:sp>
      <p:sp>
        <p:nvSpPr>
          <p:cNvPr id="5" name="Rectangle 4"/>
          <p:cNvSpPr/>
          <p:nvPr/>
        </p:nvSpPr>
        <p:spPr>
          <a:xfrm>
            <a:off x="4343400" y="1752600"/>
            <a:ext cx="4800600" cy="3477875"/>
          </a:xfrm>
          <a:prstGeom prst="rect">
            <a:avLst/>
          </a:prstGeom>
        </p:spPr>
        <p:txBody>
          <a:bodyPr wrap="square">
            <a:spAutoFit/>
          </a:bodyPr>
          <a:lstStyle/>
          <a:p>
            <a:pPr lvl="0"/>
            <a:r>
              <a:rPr lang="en" sz="2000" dirty="0"/>
              <a:t>Partnership meetings</a:t>
            </a:r>
          </a:p>
          <a:p>
            <a:r>
              <a:rPr lang="en" sz="2000" dirty="0"/>
              <a:t>Posters</a:t>
            </a:r>
          </a:p>
          <a:p>
            <a:r>
              <a:rPr lang="en" sz="2000" dirty="0"/>
              <a:t>Presentations</a:t>
            </a:r>
          </a:p>
          <a:p>
            <a:r>
              <a:rPr lang="en" sz="2000" dirty="0"/>
              <a:t>Public forums</a:t>
            </a:r>
          </a:p>
          <a:p>
            <a:r>
              <a:rPr lang="en-US" sz="2000" dirty="0"/>
              <a:t>Pod</a:t>
            </a:r>
            <a:r>
              <a:rPr lang="en" sz="2000" dirty="0"/>
              <a:t>casts, blogs and videos</a:t>
            </a:r>
          </a:p>
          <a:p>
            <a:r>
              <a:rPr lang="en" sz="2000" dirty="0"/>
              <a:t>Participation in workshops and conferences and dicussions</a:t>
            </a:r>
          </a:p>
          <a:p>
            <a:pPr lvl="0"/>
            <a:r>
              <a:rPr lang="en" sz="2000" dirty="0"/>
              <a:t>Uptake of research by private enterprise</a:t>
            </a:r>
          </a:p>
          <a:p>
            <a:pPr lvl="0"/>
            <a:r>
              <a:rPr lang="en-US" sz="2000" dirty="0"/>
              <a:t>Contribution to management and policy decisions</a:t>
            </a:r>
            <a:endParaRPr lang="en" sz="2000" dirty="0"/>
          </a:p>
          <a:p>
            <a:pPr>
              <a:spcAft>
                <a:spcPts val="1600"/>
              </a:spcAft>
              <a:buClr>
                <a:schemeClr val="dk1"/>
              </a:buClr>
              <a:buSzPct val="110000"/>
            </a:pPr>
            <a:r>
              <a:rPr lang="en" sz="2000" dirty="0"/>
              <a:t>Interviews with radio, tv or newspapers</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28600"/>
            <a:ext cx="8520600" cy="763600"/>
          </a:xfrm>
        </p:spPr>
        <p:txBody>
          <a:bodyPr>
            <a:normAutofit/>
          </a:bodyPr>
          <a:lstStyle/>
          <a:p>
            <a:r>
              <a:rPr lang="en-US" sz="3600" b="1" dirty="0" err="1">
                <a:solidFill>
                  <a:schemeClr val="accent1"/>
                </a:solidFill>
              </a:rPr>
              <a:t>CHONe</a:t>
            </a:r>
            <a:r>
              <a:rPr lang="en-US" sz="3600" b="1" dirty="0">
                <a:solidFill>
                  <a:schemeClr val="accent1"/>
                </a:solidFill>
              </a:rPr>
              <a:t> Research Reporter</a:t>
            </a:r>
          </a:p>
        </p:txBody>
      </p:sp>
      <p:sp>
        <p:nvSpPr>
          <p:cNvPr id="5" name="Rectangle 4"/>
          <p:cNvSpPr/>
          <p:nvPr/>
        </p:nvSpPr>
        <p:spPr>
          <a:xfrm>
            <a:off x="228600" y="6019800"/>
            <a:ext cx="8915400" cy="646331"/>
          </a:xfrm>
          <a:prstGeom prst="rect">
            <a:avLst/>
          </a:prstGeom>
        </p:spPr>
        <p:txBody>
          <a:bodyPr wrap="square">
            <a:spAutoFit/>
          </a:bodyPr>
          <a:lstStyle/>
          <a:p>
            <a:pPr>
              <a:buNone/>
            </a:pPr>
            <a:r>
              <a:rPr lang="en-US" dirty="0">
                <a:hlinkClick r:id="rId2"/>
              </a:rPr>
              <a:t>https://mun.maps.arcgis.com/apps/CrowdsourceReporter/index.html?appid=032ec4433b3e4e74bba51f4adecbbad9#</a:t>
            </a:r>
            <a:r>
              <a:rPr lang="en-US" dirty="0"/>
              <a:t> </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pic>
        <p:nvPicPr>
          <p:cNvPr id="6148" name="Picture 4" descr="https://lh6.googleusercontent.com/8N-gmaTQCk7OX2JgzyOenE2fZ0JpFJi3PJgPpYY1Q5ToCQ1u6hJGza3_Rpd-jmlDP22VlxUetS6xyeVWB3ZKeE1TcOR476396A4DeMITR7QJ1fKdqtHTxuuyO_INTXqHs3h-ZuPeHKk"/>
          <p:cNvPicPr>
            <a:picLocks noChangeAspect="1" noChangeArrowheads="1"/>
          </p:cNvPicPr>
          <p:nvPr/>
        </p:nvPicPr>
        <p:blipFill>
          <a:blip r:embed="rId4"/>
          <a:srcRect t="9316" b="9528"/>
          <a:stretch>
            <a:fillRect/>
          </a:stretch>
        </p:blipFill>
        <p:spPr bwMode="auto">
          <a:xfrm>
            <a:off x="228600" y="1219200"/>
            <a:ext cx="8534400" cy="449580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descr="Newsprint"/>
          <p:cNvSpPr txBox="1">
            <a:spLocks noChangeArrowheads="1"/>
          </p:cNvSpPr>
          <p:nvPr/>
        </p:nvSpPr>
        <p:spPr>
          <a:xfrm>
            <a:off x="-152400" y="152400"/>
            <a:ext cx="8537575" cy="939800"/>
          </a:xfrm>
          <a:prstGeom prst="rect">
            <a:avLst/>
          </a:prstGeom>
        </p:spPr>
        <p:txBody>
          <a:bodyPr vert="horz" anchor="b">
            <a:normAutofit/>
            <a:scene3d>
              <a:camera prst="orthographicFront"/>
              <a:lightRig rig="soft" dir="t"/>
            </a:scene3d>
            <a:sp3d prstMaterial="softEdge">
              <a:bevelT w="25400" h="25400"/>
            </a:sp3d>
          </a:bodyPr>
          <a:lst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a:lstStyle>
          <a:p>
            <a:pPr algn="ctr">
              <a:defRPr/>
            </a:pPr>
            <a:r>
              <a:rPr lang="en-US" sz="3600" dirty="0">
                <a:solidFill>
                  <a:srgbClr val="2DA2BF">
                    <a:lumMod val="75000"/>
                  </a:srgbClr>
                </a:solidFill>
                <a:effectLst/>
                <a:latin typeface="Calibri" pitchFamily="34" charset="0"/>
                <a:ea typeface="ＭＳ Ｐゴシック" pitchFamily="34" charset="-128"/>
              </a:rPr>
              <a:t>Where a majority of data end up now…</a:t>
            </a:r>
            <a:endParaRPr lang="en-US" dirty="0">
              <a:solidFill>
                <a:schemeClr val="bg1"/>
              </a:solidFill>
              <a:latin typeface="Arial" charset="0"/>
            </a:endParaRPr>
          </a:p>
        </p:txBody>
      </p:sp>
      <p:pic>
        <p:nvPicPr>
          <p:cNvPr id="2" name="Picture 1" descr="data end up.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43000"/>
            <a:ext cx="8686800" cy="5502507"/>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Tree>
    <p:extLst>
      <p:ext uri="{BB962C8B-B14F-4D97-AF65-F5344CB8AC3E}">
        <p14:creationId xmlns:p14="http://schemas.microsoft.com/office/powerpoint/2010/main" val="2557948939"/>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descr="Newsprint"/>
          <p:cNvSpPr txBox="1">
            <a:spLocks noChangeArrowheads="1"/>
          </p:cNvSpPr>
          <p:nvPr/>
        </p:nvSpPr>
        <p:spPr>
          <a:xfrm>
            <a:off x="-228600" y="228600"/>
            <a:ext cx="8537575" cy="939800"/>
          </a:xfrm>
          <a:prstGeom prst="rect">
            <a:avLst/>
          </a:prstGeom>
        </p:spPr>
        <p:txBody>
          <a:bodyPr vert="horz" anchor="b">
            <a:normAutofit/>
            <a:scene3d>
              <a:camera prst="orthographicFront"/>
              <a:lightRig rig="soft" dir="t"/>
            </a:scene3d>
            <a:sp3d prstMaterial="softEdge">
              <a:bevelT w="25400" h="25400"/>
            </a:sp3d>
          </a:bodyPr>
          <a:lst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a:lstStyle>
          <a:p>
            <a:pPr algn="ctr">
              <a:defRPr/>
            </a:pPr>
            <a:r>
              <a:rPr lang="en-US" sz="3600" dirty="0">
                <a:solidFill>
                  <a:srgbClr val="2DA2BF">
                    <a:lumMod val="75000"/>
                  </a:srgbClr>
                </a:solidFill>
                <a:effectLst/>
                <a:latin typeface="Calibri" pitchFamily="34" charset="0"/>
                <a:ea typeface="ＭＳ Ｐゴシック" pitchFamily="34" charset="-128"/>
              </a:rPr>
              <a:t>Imagine if data were more accessible….</a:t>
            </a:r>
            <a:endParaRPr lang="en-US" dirty="0">
              <a:solidFill>
                <a:schemeClr val="bg1"/>
              </a:solidFill>
              <a:latin typeface="Arial" charset="0"/>
            </a:endParaRPr>
          </a:p>
        </p:txBody>
      </p:sp>
      <p:pic>
        <p:nvPicPr>
          <p:cNvPr id="4" name="Picture 3" descr="where data end up.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293813"/>
            <a:ext cx="8458200" cy="5418534"/>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Tree>
    <p:extLst>
      <p:ext uri="{BB962C8B-B14F-4D97-AF65-F5344CB8AC3E}">
        <p14:creationId xmlns:p14="http://schemas.microsoft.com/office/powerpoint/2010/main" val="4736157"/>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3" name="Rectangle 7"/>
          <p:cNvSpPr>
            <a:spLocks noGrp="1" noRot="1" noChangeArrowheads="1"/>
          </p:cNvSpPr>
          <p:nvPr>
            <p:ph type="title" idx="4294967295"/>
          </p:nvPr>
        </p:nvSpPr>
        <p:spPr>
          <a:xfrm>
            <a:off x="304800" y="327188"/>
            <a:ext cx="6248400" cy="1273012"/>
          </a:xfrm>
        </p:spPr>
        <p:txBody>
          <a:bodyPr>
            <a:noAutofit/>
          </a:bodyPr>
          <a:lstStyle/>
          <a:p>
            <a:pPr algn="ctr">
              <a:defRPr/>
            </a:pPr>
            <a:r>
              <a:rPr lang="en-US" sz="4000" b="1" dirty="0">
                <a:solidFill>
                  <a:schemeClr val="accent1"/>
                </a:solidFill>
                <a:effectLst/>
              </a:rPr>
              <a:t>Open A</a:t>
            </a:r>
            <a:r>
              <a:rPr lang="en-US" sz="4000" b="1" dirty="0">
                <a:solidFill>
                  <a:schemeClr val="accent1"/>
                </a:solidFill>
              </a:rPr>
              <a:t>ccess and P</a:t>
            </a:r>
            <a:r>
              <a:rPr lang="en-US" sz="4000" b="1" dirty="0">
                <a:solidFill>
                  <a:schemeClr val="accent1"/>
                </a:solidFill>
                <a:effectLst/>
              </a:rPr>
              <a:t>ublically </a:t>
            </a:r>
            <a:r>
              <a:rPr lang="en-US" sz="4000" b="1" dirty="0">
                <a:solidFill>
                  <a:schemeClr val="accent1"/>
                </a:solidFill>
              </a:rPr>
              <a:t>A</a:t>
            </a:r>
            <a:r>
              <a:rPr lang="en-US" sz="4000" b="1" dirty="0">
                <a:solidFill>
                  <a:schemeClr val="accent1"/>
                </a:solidFill>
                <a:effectLst/>
              </a:rPr>
              <a:t>ccessible Data</a:t>
            </a:r>
          </a:p>
        </p:txBody>
      </p:sp>
      <p:sp>
        <p:nvSpPr>
          <p:cNvPr id="1040387" name="Rectangle 3"/>
          <p:cNvSpPr>
            <a:spLocks noGrp="1" noChangeArrowheads="1"/>
          </p:cNvSpPr>
          <p:nvPr>
            <p:ph type="body" idx="1"/>
          </p:nvPr>
        </p:nvSpPr>
        <p:spPr>
          <a:xfrm>
            <a:off x="457200" y="1732554"/>
            <a:ext cx="8229600" cy="4525963"/>
          </a:xfrm>
        </p:spPr>
        <p:txBody>
          <a:bodyPr>
            <a:normAutofit fontScale="70000" lnSpcReduction="20000"/>
          </a:bodyPr>
          <a:lstStyle/>
          <a:p>
            <a:pPr marL="109728" indent="0" eaLnBrk="1" hangingPunct="1">
              <a:lnSpc>
                <a:spcPct val="80000"/>
              </a:lnSpc>
              <a:buClr>
                <a:schemeClr val="accent1">
                  <a:lumMod val="75000"/>
                </a:schemeClr>
              </a:buClr>
              <a:buSzPct val="95000"/>
              <a:buNone/>
              <a:defRPr/>
            </a:pPr>
            <a:endParaRPr lang="en-US" dirty="0"/>
          </a:p>
          <a:p>
            <a:pPr eaLnBrk="1" hangingPunct="1">
              <a:lnSpc>
                <a:spcPct val="120000"/>
              </a:lnSpc>
              <a:spcBef>
                <a:spcPts val="600"/>
              </a:spcBef>
              <a:spcAft>
                <a:spcPts val="600"/>
              </a:spcAft>
              <a:buClr>
                <a:schemeClr val="accent1">
                  <a:lumMod val="75000"/>
                </a:schemeClr>
              </a:buClr>
              <a:buSzPct val="100000"/>
              <a:defRPr/>
            </a:pPr>
            <a:r>
              <a:rPr lang="en-US" dirty="0"/>
              <a:t>Increases the </a:t>
            </a:r>
            <a:r>
              <a:rPr lang="en-US" b="1" dirty="0"/>
              <a:t>impact</a:t>
            </a:r>
            <a:r>
              <a:rPr lang="en-US" dirty="0"/>
              <a:t> and </a:t>
            </a:r>
            <a:r>
              <a:rPr lang="en-US" b="1" dirty="0"/>
              <a:t>visibility</a:t>
            </a:r>
            <a:r>
              <a:rPr lang="en-US" dirty="0"/>
              <a:t> of research </a:t>
            </a:r>
          </a:p>
          <a:p>
            <a:pPr eaLnBrk="1" hangingPunct="1">
              <a:lnSpc>
                <a:spcPct val="120000"/>
              </a:lnSpc>
              <a:spcBef>
                <a:spcPts val="600"/>
              </a:spcBef>
              <a:spcAft>
                <a:spcPts val="600"/>
              </a:spcAft>
              <a:buClr>
                <a:schemeClr val="accent1">
                  <a:lumMod val="75000"/>
                </a:schemeClr>
              </a:buClr>
              <a:buSzPct val="100000"/>
              <a:defRPr/>
            </a:pPr>
            <a:r>
              <a:rPr lang="en-US" dirty="0"/>
              <a:t>Promotes </a:t>
            </a:r>
            <a:r>
              <a:rPr lang="en-US" b="1" dirty="0"/>
              <a:t>innovation </a:t>
            </a:r>
            <a:r>
              <a:rPr lang="en-US" dirty="0"/>
              <a:t>and potential </a:t>
            </a:r>
            <a:r>
              <a:rPr lang="en-US" b="1" dirty="0"/>
              <a:t>new data uses</a:t>
            </a:r>
          </a:p>
          <a:p>
            <a:pPr eaLnBrk="1" hangingPunct="1">
              <a:lnSpc>
                <a:spcPct val="120000"/>
              </a:lnSpc>
              <a:spcBef>
                <a:spcPts val="600"/>
              </a:spcBef>
              <a:spcAft>
                <a:spcPts val="600"/>
              </a:spcAft>
              <a:buClr>
                <a:schemeClr val="accent1">
                  <a:lumMod val="75000"/>
                </a:schemeClr>
              </a:buClr>
              <a:buSzPct val="100000"/>
              <a:defRPr/>
            </a:pPr>
            <a:r>
              <a:rPr lang="en-US" dirty="0"/>
              <a:t>Leads to new</a:t>
            </a:r>
            <a:r>
              <a:rPr lang="en-US" b="1" dirty="0"/>
              <a:t> collaborations </a:t>
            </a:r>
            <a:r>
              <a:rPr lang="en-US" dirty="0"/>
              <a:t>between data users and creators</a:t>
            </a:r>
          </a:p>
          <a:p>
            <a:pPr eaLnBrk="1" hangingPunct="1">
              <a:lnSpc>
                <a:spcPct val="120000"/>
              </a:lnSpc>
              <a:spcBef>
                <a:spcPts val="600"/>
              </a:spcBef>
              <a:spcAft>
                <a:spcPts val="600"/>
              </a:spcAft>
              <a:buClr>
                <a:schemeClr val="accent1">
                  <a:lumMod val="75000"/>
                </a:schemeClr>
              </a:buClr>
              <a:buSzPct val="100000"/>
              <a:defRPr/>
            </a:pPr>
            <a:r>
              <a:rPr lang="en-US" dirty="0"/>
              <a:t>Maximizes </a:t>
            </a:r>
            <a:r>
              <a:rPr lang="en-US" b="1" dirty="0"/>
              <a:t>transparency</a:t>
            </a:r>
            <a:r>
              <a:rPr lang="en-US" dirty="0"/>
              <a:t> and </a:t>
            </a:r>
            <a:r>
              <a:rPr lang="en-US" b="1" dirty="0"/>
              <a:t>accountability</a:t>
            </a:r>
          </a:p>
          <a:p>
            <a:pPr eaLnBrk="1" hangingPunct="1">
              <a:lnSpc>
                <a:spcPct val="120000"/>
              </a:lnSpc>
              <a:spcBef>
                <a:spcPts val="600"/>
              </a:spcBef>
              <a:spcAft>
                <a:spcPts val="600"/>
              </a:spcAft>
              <a:buClr>
                <a:schemeClr val="accent1">
                  <a:lumMod val="75000"/>
                </a:schemeClr>
              </a:buClr>
              <a:buSzPct val="100000"/>
              <a:defRPr/>
            </a:pPr>
            <a:r>
              <a:rPr lang="en-US" dirty="0"/>
              <a:t>Encourages</a:t>
            </a:r>
            <a:r>
              <a:rPr lang="en-US" b="1" dirty="0"/>
              <a:t> improvement </a:t>
            </a:r>
            <a:r>
              <a:rPr lang="en-US" dirty="0"/>
              <a:t>and </a:t>
            </a:r>
            <a:r>
              <a:rPr lang="en-US" b="1" dirty="0"/>
              <a:t>validation </a:t>
            </a:r>
            <a:r>
              <a:rPr lang="en-US" dirty="0"/>
              <a:t>of research methods</a:t>
            </a:r>
          </a:p>
          <a:p>
            <a:pPr eaLnBrk="1" hangingPunct="1">
              <a:lnSpc>
                <a:spcPct val="120000"/>
              </a:lnSpc>
              <a:spcBef>
                <a:spcPts val="600"/>
              </a:spcBef>
              <a:spcAft>
                <a:spcPts val="600"/>
              </a:spcAft>
              <a:buClr>
                <a:schemeClr val="accent1">
                  <a:lumMod val="75000"/>
                </a:schemeClr>
              </a:buClr>
              <a:buSzPct val="100000"/>
              <a:defRPr/>
            </a:pPr>
            <a:r>
              <a:rPr lang="en-US" b="1" dirty="0"/>
              <a:t>Reduces cost </a:t>
            </a:r>
            <a:r>
              <a:rPr lang="en-US" dirty="0"/>
              <a:t>of duplicating data collection</a:t>
            </a:r>
          </a:p>
          <a:p>
            <a:pPr eaLnBrk="1" hangingPunct="1">
              <a:lnSpc>
                <a:spcPct val="120000"/>
              </a:lnSpc>
              <a:spcBef>
                <a:spcPts val="600"/>
              </a:spcBef>
              <a:spcAft>
                <a:spcPts val="600"/>
              </a:spcAft>
              <a:buClr>
                <a:schemeClr val="accent1">
                  <a:lumMod val="75000"/>
                </a:schemeClr>
              </a:buClr>
              <a:buSzPct val="100000"/>
              <a:defRPr/>
            </a:pPr>
            <a:r>
              <a:rPr lang="en-US" dirty="0"/>
              <a:t>Provides important resources for </a:t>
            </a:r>
            <a:r>
              <a:rPr lang="en-US" b="1" dirty="0"/>
              <a:t>education </a:t>
            </a:r>
            <a:r>
              <a:rPr lang="en-US" dirty="0"/>
              <a:t>and </a:t>
            </a:r>
            <a:r>
              <a:rPr lang="en-US" b="1" dirty="0"/>
              <a:t>training</a:t>
            </a:r>
          </a:p>
          <a:p>
            <a:pPr eaLnBrk="1" hangingPunct="1">
              <a:lnSpc>
                <a:spcPct val="120000"/>
              </a:lnSpc>
              <a:spcBef>
                <a:spcPts val="600"/>
              </a:spcBef>
              <a:spcAft>
                <a:spcPts val="600"/>
              </a:spcAft>
              <a:buClr>
                <a:schemeClr val="accent1">
                  <a:lumMod val="75000"/>
                </a:schemeClr>
              </a:buClr>
              <a:buSzPct val="100000"/>
              <a:defRPr/>
            </a:pPr>
            <a:r>
              <a:rPr lang="en-US" b="1" dirty="0"/>
              <a:t>NSERC requirements</a:t>
            </a:r>
          </a:p>
          <a:p>
            <a:pPr eaLnBrk="1" hangingPunct="1">
              <a:lnSpc>
                <a:spcPct val="80000"/>
              </a:lnSpc>
              <a:buClr>
                <a:schemeClr val="accent1">
                  <a:lumMod val="75000"/>
                </a:schemeClr>
              </a:buClr>
              <a:buSzPct val="95000"/>
              <a:defRPr/>
            </a:pPr>
            <a:endParaRPr lang="en-US" dirty="0"/>
          </a:p>
          <a:p>
            <a:pPr eaLnBrk="1" hangingPunct="1">
              <a:lnSpc>
                <a:spcPct val="80000"/>
              </a:lnSpc>
              <a:buClr>
                <a:schemeClr val="accent1">
                  <a:lumMod val="75000"/>
                </a:schemeClr>
              </a:buClr>
              <a:buSzPct val="95000"/>
              <a:defRPr/>
            </a:pP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12210" y="0"/>
            <a:ext cx="1131790" cy="925689"/>
          </a:xfrm>
          <a:prstGeom prst="rect">
            <a:avLst/>
          </a:prstGeom>
        </p:spPr>
      </p:pic>
    </p:spTree>
    <p:extLst>
      <p:ext uri="{BB962C8B-B14F-4D97-AF65-F5344CB8AC3E}">
        <p14:creationId xmlns:p14="http://schemas.microsoft.com/office/powerpoint/2010/main" val="53675156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038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403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4038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4038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40387">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40387">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40387">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4038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Content Placeholder 2"/>
          <p:cNvSpPr>
            <a:spLocks noGrp="1"/>
          </p:cNvSpPr>
          <p:nvPr>
            <p:ph idx="1"/>
          </p:nvPr>
        </p:nvSpPr>
        <p:spPr>
          <a:xfrm>
            <a:off x="533400" y="609600"/>
            <a:ext cx="7993117" cy="4737551"/>
          </a:xfrm>
        </p:spPr>
        <p:txBody>
          <a:bodyPr>
            <a:noAutofit/>
          </a:bodyPr>
          <a:lstStyle/>
          <a:p>
            <a:pPr>
              <a:buClr>
                <a:srgbClr val="177F8A"/>
              </a:buClr>
              <a:buSzPct val="100000"/>
              <a:buNone/>
            </a:pPr>
            <a:endParaRPr lang="en-US" baseline="30000" dirty="0">
              <a:latin typeface="Calibri" pitchFamily="34" charset="0"/>
              <a:ea typeface="ＭＳ Ｐゴシック" pitchFamily="34" charset="-128"/>
            </a:endParaRPr>
          </a:p>
          <a:p>
            <a:pPr>
              <a:buClr>
                <a:srgbClr val="177F8A"/>
              </a:buClr>
              <a:buSzPct val="100000"/>
              <a:buNone/>
            </a:pPr>
            <a:endParaRPr lang="en-US" sz="2400" dirty="0">
              <a:ea typeface="ＭＳ Ｐゴシック" pitchFamily="34" charset="-128"/>
            </a:endParaRPr>
          </a:p>
          <a:p>
            <a:pPr>
              <a:buFont typeface="Arial" pitchFamily="34" charset="0"/>
              <a:buChar char="•"/>
            </a:pPr>
            <a:endParaRPr lang="en-US" sz="2400" dirty="0">
              <a:ea typeface="ＭＳ Ｐゴシック" pitchFamily="34" charset="-128"/>
            </a:endParaRPr>
          </a:p>
        </p:txBody>
      </p:sp>
      <p:sp>
        <p:nvSpPr>
          <p:cNvPr id="13314" name="Title 1"/>
          <p:cNvSpPr>
            <a:spLocks noGrp="1"/>
          </p:cNvSpPr>
          <p:nvPr>
            <p:ph type="title"/>
          </p:nvPr>
        </p:nvSpPr>
        <p:spPr>
          <a:xfrm>
            <a:off x="-1066800" y="533400"/>
            <a:ext cx="9144000" cy="701018"/>
          </a:xfrm>
        </p:spPr>
        <p:txBody>
          <a:bodyPr>
            <a:normAutofit fontScale="90000"/>
          </a:bodyPr>
          <a:lstStyle/>
          <a:p>
            <a:r>
              <a:rPr lang="en-US" b="1" dirty="0">
                <a:solidFill>
                  <a:schemeClr val="accent1"/>
                </a:solidFill>
                <a:ea typeface="ＭＳ Ｐゴシック" pitchFamily="34" charset="-128"/>
              </a:rPr>
              <a:t>Data Sharing Stages</a:t>
            </a:r>
          </a:p>
        </p:txBody>
      </p:sp>
      <p:sp>
        <p:nvSpPr>
          <p:cNvPr id="4" name="Straight Connector 3"/>
          <p:cNvSpPr/>
          <p:nvPr/>
        </p:nvSpPr>
        <p:spPr>
          <a:xfrm>
            <a:off x="304800" y="4343400"/>
            <a:ext cx="8229599" cy="0"/>
          </a:xfrm>
          <a:prstGeom prst="line">
            <a:avLst/>
          </a:prstGeom>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5" name="Straight Connector 4"/>
          <p:cNvSpPr/>
          <p:nvPr/>
        </p:nvSpPr>
        <p:spPr>
          <a:xfrm>
            <a:off x="304800" y="3429000"/>
            <a:ext cx="8229599" cy="0"/>
          </a:xfrm>
          <a:prstGeom prst="line">
            <a:avLst/>
          </a:prstGeom>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6" name="Straight Connector 5"/>
          <p:cNvSpPr/>
          <p:nvPr/>
        </p:nvSpPr>
        <p:spPr>
          <a:xfrm flipV="1">
            <a:off x="381000" y="2438400"/>
            <a:ext cx="8153399" cy="76200"/>
          </a:xfrm>
          <a:prstGeom prst="line">
            <a:avLst/>
          </a:prstGeom>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pSp>
        <p:nvGrpSpPr>
          <p:cNvPr id="2" name="Group 6"/>
          <p:cNvGrpSpPr/>
          <p:nvPr/>
        </p:nvGrpSpPr>
        <p:grpSpPr>
          <a:xfrm>
            <a:off x="2514600" y="1600200"/>
            <a:ext cx="6089904" cy="864193"/>
            <a:chOff x="2139695" y="763"/>
            <a:chExt cx="6089904" cy="864193"/>
          </a:xfrm>
        </p:grpSpPr>
        <p:sp>
          <p:nvSpPr>
            <p:cNvPr id="29" name="Rectangle 28"/>
            <p:cNvSpPr/>
            <p:nvPr/>
          </p:nvSpPr>
          <p:spPr>
            <a:xfrm>
              <a:off x="2139695" y="763"/>
              <a:ext cx="6089904" cy="86419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30" name="Rectangle 29"/>
            <p:cNvSpPr/>
            <p:nvPr/>
          </p:nvSpPr>
          <p:spPr>
            <a:xfrm>
              <a:off x="2139695" y="763"/>
              <a:ext cx="6089904" cy="864193"/>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5720" tIns="45720" rIns="45720" bIns="45720" numCol="1" spcCol="1270" anchor="b" anchorCtr="0">
              <a:noAutofit/>
            </a:bodyPr>
            <a:lstStyle/>
            <a:p>
              <a:pPr lvl="0" algn="l" defTabSz="1066800" rtl="0">
                <a:lnSpc>
                  <a:spcPct val="90000"/>
                </a:lnSpc>
                <a:spcBef>
                  <a:spcPct val="0"/>
                </a:spcBef>
                <a:spcAft>
                  <a:spcPct val="35000"/>
                </a:spcAft>
              </a:pPr>
              <a:r>
                <a:rPr lang="en-US" sz="2400" kern="1200" dirty="0"/>
                <a:t>document the data content, character and process with metadata</a:t>
              </a:r>
            </a:p>
          </p:txBody>
        </p:sp>
      </p:grpSp>
      <p:grpSp>
        <p:nvGrpSpPr>
          <p:cNvPr id="3" name="Group 7"/>
          <p:cNvGrpSpPr/>
          <p:nvPr/>
        </p:nvGrpSpPr>
        <p:grpSpPr>
          <a:xfrm>
            <a:off x="571500" y="1781261"/>
            <a:ext cx="1746505" cy="502070"/>
            <a:chOff x="196595" y="181824"/>
            <a:chExt cx="1746505" cy="502070"/>
          </a:xfrm>
        </p:grpSpPr>
        <p:sp>
          <p:nvSpPr>
            <p:cNvPr id="27" name="Round Same Side Corner Rectangle 26"/>
            <p:cNvSpPr/>
            <p:nvPr/>
          </p:nvSpPr>
          <p:spPr>
            <a:xfrm>
              <a:off x="196595" y="181824"/>
              <a:ext cx="1746505" cy="502070"/>
            </a:xfrm>
            <a:prstGeom prst="round2SameRect">
              <a:avLst>
                <a:gd name="adj1" fmla="val 16670"/>
                <a:gd name="adj2" fmla="val 0"/>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8" name="Round Same Side Corner Rectangle 9"/>
            <p:cNvSpPr/>
            <p:nvPr/>
          </p:nvSpPr>
          <p:spPr>
            <a:xfrm>
              <a:off x="221108" y="206337"/>
              <a:ext cx="1697479" cy="47755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5720" tIns="45720" rIns="45720" bIns="45720" numCol="1" spcCol="1270" anchor="ctr" anchorCtr="0">
              <a:noAutofit/>
            </a:bodyPr>
            <a:lstStyle/>
            <a:p>
              <a:pPr lvl="0" algn="ctr" defTabSz="1066800" rtl="0">
                <a:lnSpc>
                  <a:spcPct val="90000"/>
                </a:lnSpc>
                <a:spcBef>
                  <a:spcPct val="0"/>
                </a:spcBef>
                <a:spcAft>
                  <a:spcPct val="35000"/>
                </a:spcAft>
              </a:pPr>
              <a:r>
                <a:rPr lang="en-US" sz="2400" kern="1200" dirty="0"/>
                <a:t>Describe</a:t>
              </a:r>
            </a:p>
          </p:txBody>
        </p:sp>
      </p:grpSp>
      <p:grpSp>
        <p:nvGrpSpPr>
          <p:cNvPr id="7" name="Group 8"/>
          <p:cNvGrpSpPr/>
          <p:nvPr/>
        </p:nvGrpSpPr>
        <p:grpSpPr>
          <a:xfrm>
            <a:off x="2514600" y="2507603"/>
            <a:ext cx="6089904" cy="864193"/>
            <a:chOff x="2139695" y="908166"/>
            <a:chExt cx="6089904" cy="864193"/>
          </a:xfrm>
        </p:grpSpPr>
        <p:sp>
          <p:nvSpPr>
            <p:cNvPr id="25" name="Rectangle 24"/>
            <p:cNvSpPr/>
            <p:nvPr/>
          </p:nvSpPr>
          <p:spPr>
            <a:xfrm>
              <a:off x="2139695" y="908166"/>
              <a:ext cx="6089904" cy="86419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6" name="Rectangle 25"/>
            <p:cNvSpPr/>
            <p:nvPr/>
          </p:nvSpPr>
          <p:spPr>
            <a:xfrm>
              <a:off x="2139695" y="908166"/>
              <a:ext cx="6089904" cy="864193"/>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5720" tIns="45720" rIns="45720" bIns="45720" numCol="1" spcCol="1270" anchor="b" anchorCtr="0">
              <a:noAutofit/>
            </a:bodyPr>
            <a:lstStyle/>
            <a:p>
              <a:pPr lvl="0" algn="l" defTabSz="1066800" rtl="0">
                <a:lnSpc>
                  <a:spcPct val="90000"/>
                </a:lnSpc>
                <a:spcBef>
                  <a:spcPct val="0"/>
                </a:spcBef>
                <a:spcAft>
                  <a:spcPct val="35000"/>
                </a:spcAft>
              </a:pPr>
              <a:r>
                <a:rPr lang="en-US" sz="2400" kern="1200" dirty="0"/>
                <a:t>store the data in a location from which it can be accessed</a:t>
              </a:r>
            </a:p>
          </p:txBody>
        </p:sp>
      </p:grpSp>
      <p:grpSp>
        <p:nvGrpSpPr>
          <p:cNvPr id="8" name="Group 9"/>
          <p:cNvGrpSpPr/>
          <p:nvPr/>
        </p:nvGrpSpPr>
        <p:grpSpPr>
          <a:xfrm>
            <a:off x="523870" y="2681669"/>
            <a:ext cx="1841764" cy="516061"/>
            <a:chOff x="148965" y="1082232"/>
            <a:chExt cx="1841764" cy="516061"/>
          </a:xfrm>
        </p:grpSpPr>
        <p:sp>
          <p:nvSpPr>
            <p:cNvPr id="23" name="Round Same Side Corner Rectangle 22"/>
            <p:cNvSpPr/>
            <p:nvPr/>
          </p:nvSpPr>
          <p:spPr>
            <a:xfrm>
              <a:off x="148965" y="1082232"/>
              <a:ext cx="1841764" cy="516061"/>
            </a:xfrm>
            <a:prstGeom prst="round2SameRect">
              <a:avLst>
                <a:gd name="adj1" fmla="val 16670"/>
                <a:gd name="adj2" fmla="val 0"/>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Round Same Side Corner Rectangle 13"/>
            <p:cNvSpPr/>
            <p:nvPr/>
          </p:nvSpPr>
          <p:spPr>
            <a:xfrm>
              <a:off x="174162" y="1107429"/>
              <a:ext cx="1791370" cy="49086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5720" tIns="45720" rIns="45720" bIns="45720" numCol="1" spcCol="1270" anchor="ctr" anchorCtr="0">
              <a:noAutofit/>
            </a:bodyPr>
            <a:lstStyle/>
            <a:p>
              <a:pPr lvl="0" algn="ctr" defTabSz="1066800" rtl="0">
                <a:lnSpc>
                  <a:spcPct val="90000"/>
                </a:lnSpc>
                <a:spcBef>
                  <a:spcPct val="0"/>
                </a:spcBef>
                <a:spcAft>
                  <a:spcPct val="35000"/>
                </a:spcAft>
              </a:pPr>
              <a:r>
                <a:rPr lang="en-US" sz="2400" kern="1200" dirty="0"/>
                <a:t>Deposit</a:t>
              </a:r>
            </a:p>
          </p:txBody>
        </p:sp>
      </p:grpSp>
      <p:grpSp>
        <p:nvGrpSpPr>
          <p:cNvPr id="9" name="Group 10"/>
          <p:cNvGrpSpPr/>
          <p:nvPr/>
        </p:nvGrpSpPr>
        <p:grpSpPr>
          <a:xfrm>
            <a:off x="2514600" y="3415006"/>
            <a:ext cx="6089904" cy="864193"/>
            <a:chOff x="2139695" y="1815569"/>
            <a:chExt cx="6089904" cy="864193"/>
          </a:xfrm>
        </p:grpSpPr>
        <p:sp>
          <p:nvSpPr>
            <p:cNvPr id="21" name="Rectangle 20"/>
            <p:cNvSpPr/>
            <p:nvPr/>
          </p:nvSpPr>
          <p:spPr>
            <a:xfrm>
              <a:off x="2139695" y="1815569"/>
              <a:ext cx="6089904" cy="86419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22" name="Rectangle 21"/>
            <p:cNvSpPr/>
            <p:nvPr/>
          </p:nvSpPr>
          <p:spPr>
            <a:xfrm>
              <a:off x="2139695" y="1815569"/>
              <a:ext cx="6089904" cy="864193"/>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5720" tIns="45720" rIns="45720" bIns="45720" numCol="1" spcCol="1270" anchor="b" anchorCtr="0">
              <a:noAutofit/>
            </a:bodyPr>
            <a:lstStyle/>
            <a:p>
              <a:pPr lvl="0" algn="l" defTabSz="1066800" rtl="0">
                <a:lnSpc>
                  <a:spcPct val="90000"/>
                </a:lnSpc>
                <a:spcBef>
                  <a:spcPct val="0"/>
                </a:spcBef>
                <a:spcAft>
                  <a:spcPct val="35000"/>
                </a:spcAft>
              </a:pPr>
              <a:r>
                <a:rPr lang="en-US" sz="2400" kern="1200" dirty="0"/>
                <a:t>select storage formats and media with long term use in mind</a:t>
              </a:r>
            </a:p>
          </p:txBody>
        </p:sp>
      </p:grpSp>
      <p:grpSp>
        <p:nvGrpSpPr>
          <p:cNvPr id="10" name="Group 11"/>
          <p:cNvGrpSpPr/>
          <p:nvPr/>
        </p:nvGrpSpPr>
        <p:grpSpPr>
          <a:xfrm>
            <a:off x="485773" y="3582072"/>
            <a:ext cx="1917959" cy="530061"/>
            <a:chOff x="110868" y="1982635"/>
            <a:chExt cx="1917959" cy="530061"/>
          </a:xfrm>
        </p:grpSpPr>
        <p:sp>
          <p:nvSpPr>
            <p:cNvPr id="19" name="Round Same Side Corner Rectangle 18"/>
            <p:cNvSpPr/>
            <p:nvPr/>
          </p:nvSpPr>
          <p:spPr>
            <a:xfrm>
              <a:off x="110868" y="1982635"/>
              <a:ext cx="1917959" cy="530061"/>
            </a:xfrm>
            <a:prstGeom prst="round2SameRect">
              <a:avLst>
                <a:gd name="adj1" fmla="val 16670"/>
                <a:gd name="adj2" fmla="val 0"/>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Round Same Side Corner Rectangle 17"/>
            <p:cNvSpPr/>
            <p:nvPr/>
          </p:nvSpPr>
          <p:spPr>
            <a:xfrm>
              <a:off x="136748" y="2008515"/>
              <a:ext cx="1866199" cy="50418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5720" tIns="45720" rIns="45720" bIns="45720" numCol="1" spcCol="1270" anchor="ctr" anchorCtr="0">
              <a:noAutofit/>
            </a:bodyPr>
            <a:lstStyle/>
            <a:p>
              <a:pPr lvl="0" algn="ctr" defTabSz="1066800" rtl="0">
                <a:lnSpc>
                  <a:spcPct val="90000"/>
                </a:lnSpc>
                <a:spcBef>
                  <a:spcPct val="0"/>
                </a:spcBef>
                <a:spcAft>
                  <a:spcPct val="35000"/>
                </a:spcAft>
              </a:pPr>
              <a:r>
                <a:rPr lang="en-US" sz="2400" kern="1200" dirty="0"/>
                <a:t>Preserve</a:t>
              </a:r>
            </a:p>
          </p:txBody>
        </p:sp>
      </p:grpSp>
      <p:grpSp>
        <p:nvGrpSpPr>
          <p:cNvPr id="11" name="Group 12"/>
          <p:cNvGrpSpPr/>
          <p:nvPr/>
        </p:nvGrpSpPr>
        <p:grpSpPr>
          <a:xfrm>
            <a:off x="2514600" y="4322409"/>
            <a:ext cx="6089904" cy="864193"/>
            <a:chOff x="2139695" y="2722972"/>
            <a:chExt cx="6089904" cy="864193"/>
          </a:xfrm>
        </p:grpSpPr>
        <p:sp>
          <p:nvSpPr>
            <p:cNvPr id="17" name="Rectangle 16"/>
            <p:cNvSpPr/>
            <p:nvPr/>
          </p:nvSpPr>
          <p:spPr>
            <a:xfrm>
              <a:off x="2139695" y="2722972"/>
              <a:ext cx="6089904" cy="86419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8" name="Rectangle 17"/>
            <p:cNvSpPr/>
            <p:nvPr/>
          </p:nvSpPr>
          <p:spPr>
            <a:xfrm>
              <a:off x="2139695" y="2722972"/>
              <a:ext cx="6089904" cy="864193"/>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5720" tIns="45720" rIns="45720" bIns="45720" numCol="1" spcCol="1270" anchor="b" anchorCtr="0">
              <a:noAutofit/>
            </a:bodyPr>
            <a:lstStyle/>
            <a:p>
              <a:pPr lvl="0" algn="l" defTabSz="1066800" rtl="0">
                <a:lnSpc>
                  <a:spcPct val="90000"/>
                </a:lnSpc>
                <a:spcBef>
                  <a:spcPct val="0"/>
                </a:spcBef>
                <a:spcAft>
                  <a:spcPct val="35000"/>
                </a:spcAft>
              </a:pPr>
              <a:r>
                <a:rPr lang="en-US" sz="2400" kern="1200" dirty="0"/>
                <a:t>publish information about the data so that others can find it</a:t>
              </a:r>
            </a:p>
          </p:txBody>
        </p:sp>
      </p:grpSp>
      <p:grpSp>
        <p:nvGrpSpPr>
          <p:cNvPr id="12" name="Group 13"/>
          <p:cNvGrpSpPr/>
          <p:nvPr/>
        </p:nvGrpSpPr>
        <p:grpSpPr>
          <a:xfrm>
            <a:off x="514348" y="4526609"/>
            <a:ext cx="1860808" cy="455792"/>
            <a:chOff x="139443" y="2927172"/>
            <a:chExt cx="1860808" cy="455792"/>
          </a:xfrm>
        </p:grpSpPr>
        <p:sp>
          <p:nvSpPr>
            <p:cNvPr id="15" name="Round Same Side Corner Rectangle 14"/>
            <p:cNvSpPr/>
            <p:nvPr/>
          </p:nvSpPr>
          <p:spPr>
            <a:xfrm>
              <a:off x="139443" y="2927172"/>
              <a:ext cx="1860808" cy="455792"/>
            </a:xfrm>
            <a:prstGeom prst="round2SameRect">
              <a:avLst>
                <a:gd name="adj1" fmla="val 16670"/>
                <a:gd name="adj2" fmla="val 0"/>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Round Same Side Corner Rectangle 21"/>
            <p:cNvSpPr/>
            <p:nvPr/>
          </p:nvSpPr>
          <p:spPr>
            <a:xfrm>
              <a:off x="161697" y="2949426"/>
              <a:ext cx="1816300" cy="43353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45720" tIns="45720" rIns="45720" bIns="45720" numCol="1" spcCol="1270" anchor="ctr" anchorCtr="0">
              <a:noAutofit/>
            </a:bodyPr>
            <a:lstStyle/>
            <a:p>
              <a:pPr lvl="0" algn="ctr" defTabSz="1066800" rtl="0">
                <a:lnSpc>
                  <a:spcPct val="90000"/>
                </a:lnSpc>
                <a:spcBef>
                  <a:spcPct val="0"/>
                </a:spcBef>
                <a:spcAft>
                  <a:spcPct val="35000"/>
                </a:spcAft>
              </a:pPr>
              <a:r>
                <a:rPr lang="en-US" sz="2400" kern="1200" dirty="0"/>
                <a:t>Discover</a:t>
              </a:r>
            </a:p>
          </p:txBody>
        </p:sp>
      </p:grpSp>
      <p:pic>
        <p:nvPicPr>
          <p:cNvPr id="31" name="Picture 3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solidFill>
                  <a:srgbClr val="0070C0"/>
                </a:solidFill>
              </a:rPr>
              <a:t>Data Sharing</a:t>
            </a:r>
          </a:p>
        </p:txBody>
      </p:sp>
      <p:sp>
        <p:nvSpPr>
          <p:cNvPr id="3" name="Content Placeholder 2"/>
          <p:cNvSpPr>
            <a:spLocks noGrp="1"/>
          </p:cNvSpPr>
          <p:nvPr>
            <p:ph idx="1"/>
          </p:nvPr>
        </p:nvSpPr>
        <p:spPr>
          <a:xfrm>
            <a:off x="457200" y="1600200"/>
            <a:ext cx="8382000" cy="4525963"/>
          </a:xfrm>
        </p:spPr>
        <p:txBody>
          <a:bodyPr>
            <a:normAutofit/>
          </a:bodyPr>
          <a:lstStyle/>
          <a:p>
            <a:pPr marL="0" indent="0">
              <a:buNone/>
            </a:pPr>
            <a:r>
              <a:rPr lang="en-CA" sz="2400" dirty="0"/>
              <a:t>All research data should be preserved in a </a:t>
            </a:r>
            <a:r>
              <a:rPr lang="en-CA" sz="2400" b="1" dirty="0"/>
              <a:t>publicly accessible</a:t>
            </a:r>
            <a:r>
              <a:rPr lang="en-CA" sz="2400" dirty="0"/>
              <a:t>, </a:t>
            </a:r>
            <a:r>
              <a:rPr lang="en-CA" sz="2400" b="1" dirty="0"/>
              <a:t>secure </a:t>
            </a:r>
            <a:r>
              <a:rPr lang="en-CA" sz="2400" dirty="0"/>
              <a:t>and </a:t>
            </a:r>
            <a:r>
              <a:rPr lang="en-CA" sz="2400" b="1" dirty="0"/>
              <a:t>curated repository </a:t>
            </a:r>
            <a:r>
              <a:rPr lang="en-CA" sz="2400" dirty="0"/>
              <a:t>for discovery and reuse by others.  </a:t>
            </a:r>
          </a:p>
          <a:p>
            <a:pPr marL="0" indent="0">
              <a:buNone/>
            </a:pPr>
            <a:endParaRPr lang="en-CA" dirty="0">
              <a:hlinkClick r:id="rId2"/>
            </a:endParaRPr>
          </a:p>
          <a:p>
            <a:pPr marL="0" indent="0">
              <a:buNone/>
            </a:pPr>
            <a:r>
              <a:rPr lang="en-CA" sz="2800" dirty="0">
                <a:hlinkClick r:id="rId2"/>
              </a:rPr>
              <a:t>Dryad</a:t>
            </a:r>
            <a:r>
              <a:rPr lang="en-CA" sz="2800" dirty="0"/>
              <a:t> </a:t>
            </a:r>
          </a:p>
          <a:p>
            <a:pPr marL="0" indent="0">
              <a:buNone/>
            </a:pPr>
            <a:r>
              <a:rPr lang="en-CA" sz="2800" dirty="0">
                <a:hlinkClick r:id="rId3"/>
              </a:rPr>
              <a:t>Figshare</a:t>
            </a:r>
            <a:endParaRPr lang="en-CA" sz="2800" dirty="0"/>
          </a:p>
          <a:p>
            <a:pPr marL="0" indent="0">
              <a:buNone/>
            </a:pPr>
            <a:r>
              <a:rPr lang="en-CA" sz="2800" dirty="0">
                <a:hlinkClick r:id="rId4" action="ppaction://hlinkfile"/>
              </a:rPr>
              <a:t>Biodiversity Data Journal</a:t>
            </a:r>
            <a:endParaRPr lang="en-CA" sz="2800" dirty="0"/>
          </a:p>
          <a:p>
            <a:pPr marL="0" indent="0">
              <a:buNone/>
            </a:pPr>
            <a:r>
              <a:rPr lang="en-CA" sz="2800" dirty="0">
                <a:hlinkClick r:id="rId5"/>
              </a:rPr>
              <a:t>OBIS</a:t>
            </a:r>
            <a:endParaRPr lang="en-CA" sz="2800" dirty="0"/>
          </a:p>
          <a:p>
            <a:pPr marL="0" indent="0">
              <a:buNone/>
            </a:pPr>
            <a:r>
              <a:rPr lang="en-CA" sz="2800" dirty="0">
                <a:hlinkClick r:id="rId6"/>
              </a:rPr>
              <a:t>GitHub</a:t>
            </a:r>
            <a:endParaRPr lang="en-CA" sz="2800" dirty="0"/>
          </a:p>
          <a:p>
            <a:pPr marL="0" indent="0">
              <a:buNone/>
            </a:pPr>
            <a:r>
              <a:rPr lang="en-CA" sz="2800" dirty="0" err="1">
                <a:hlinkClick r:id="rId5"/>
              </a:rPr>
              <a:t>Zenodo</a:t>
            </a:r>
            <a:endParaRPr lang="en-CA" sz="2800" dirty="0"/>
          </a:p>
        </p:txBody>
      </p:sp>
      <p:pic>
        <p:nvPicPr>
          <p:cNvPr id="4" name="Picture 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pic>
        <p:nvPicPr>
          <p:cNvPr id="1028" name="Picture 4" descr="Image result for Dryad repository"/>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2341415" y="4972334"/>
            <a:ext cx="1454937" cy="1633330"/>
          </a:xfrm>
          <a:prstGeom prst="rect">
            <a:avLst/>
          </a:prstGeom>
          <a:noFill/>
          <a:extLst>
            <a:ext uri="{909E8E84-426E-40DD-AFC4-6F175D3DCCD1}">
              <a14:hiddenFill xmlns:a14="http://schemas.microsoft.com/office/drawing/2010/main">
                <a:solidFill>
                  <a:srgbClr val="FFFFFF"/>
                </a:solidFill>
              </a14:hiddenFill>
            </a:ext>
          </a:extLst>
        </p:spPr>
      </p:pic>
      <p:sp>
        <p:nvSpPr>
          <p:cNvPr id="7" name="AutoShape 12" descr="Image result for biodiversity data journal"/>
          <p:cNvSpPr>
            <a:spLocks noChangeAspect="1" noChangeArrowheads="1"/>
          </p:cNvSpPr>
          <p:nvPr/>
        </p:nvSpPr>
        <p:spPr bwMode="auto">
          <a:xfrm>
            <a:off x="116681" y="-144463"/>
            <a:ext cx="2286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9" name="Picture 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657600" y="3175118"/>
            <a:ext cx="2964976" cy="1023568"/>
          </a:xfrm>
          <a:prstGeom prst="rect">
            <a:avLst/>
          </a:prstGeom>
        </p:spPr>
      </p:pic>
      <p:pic>
        <p:nvPicPr>
          <p:cNvPr id="1040" name="Picture 16" descr="Image result for figshare"/>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6164870" y="5636973"/>
            <a:ext cx="2826730" cy="1079980"/>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Image result for obis"/>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3962400" y="4953000"/>
            <a:ext cx="2102562" cy="1713200"/>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Image result for github"/>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6375042" y="4171525"/>
            <a:ext cx="2540358" cy="119055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zenodo"/>
          <p:cNvPicPr>
            <a:picLocks noChangeAspect="1" noChangeArrowheads="1"/>
          </p:cNvPicPr>
          <p:nvPr/>
        </p:nvPicPr>
        <p:blipFill>
          <a:blip r:embed="rId13" cstate="print"/>
          <a:srcRect/>
          <a:stretch>
            <a:fillRect/>
          </a:stretch>
        </p:blipFill>
        <p:spPr bwMode="auto">
          <a:xfrm>
            <a:off x="6629400" y="3043479"/>
            <a:ext cx="2362200" cy="990600"/>
          </a:xfrm>
          <a:prstGeom prst="rect">
            <a:avLst/>
          </a:prstGeom>
          <a:noFill/>
        </p:spPr>
      </p:pic>
    </p:spTree>
    <p:extLst>
      <p:ext uri="{BB962C8B-B14F-4D97-AF65-F5344CB8AC3E}">
        <p14:creationId xmlns:p14="http://schemas.microsoft.com/office/powerpoint/2010/main" val="3154221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1"/>
                </a:solidFill>
              </a:rPr>
              <a:t>Copyrights</a:t>
            </a:r>
          </a:p>
        </p:txBody>
      </p:sp>
      <p:sp>
        <p:nvSpPr>
          <p:cNvPr id="3" name="Content Placeholder 2"/>
          <p:cNvSpPr>
            <a:spLocks noGrp="1"/>
          </p:cNvSpPr>
          <p:nvPr>
            <p:ph idx="1"/>
          </p:nvPr>
        </p:nvSpPr>
        <p:spPr>
          <a:xfrm>
            <a:off x="838200" y="1524000"/>
            <a:ext cx="6934200" cy="2209800"/>
          </a:xfrm>
        </p:spPr>
        <p:txBody>
          <a:bodyPr/>
          <a:lstStyle/>
          <a:p>
            <a:pPr marL="365759" lvl="0" indent="-264159">
              <a:spcBef>
                <a:spcPts val="0"/>
              </a:spcBef>
              <a:buClr>
                <a:srgbClr val="000000"/>
              </a:buClr>
              <a:buSzPct val="68000"/>
              <a:buNone/>
            </a:pPr>
            <a:r>
              <a:rPr lang="en-US" sz="2800" b="1" dirty="0">
                <a:solidFill>
                  <a:schemeClr val="accent1"/>
                </a:solidFill>
                <a:ea typeface="Calibri"/>
                <a:cs typeface="Calibri"/>
                <a:sym typeface="Calibri"/>
              </a:rPr>
              <a:t>Why use an open license?</a:t>
            </a:r>
          </a:p>
          <a:p>
            <a:pPr marL="621791" lvl="1" indent="-240791">
              <a:spcBef>
                <a:spcPts val="300"/>
              </a:spcBef>
              <a:buClr>
                <a:srgbClr val="000000"/>
              </a:buClr>
              <a:buSzPct val="100000"/>
              <a:buFont typeface="Arial" pitchFamily="34" charset="0"/>
              <a:buChar char="•"/>
            </a:pPr>
            <a:r>
              <a:rPr lang="en-US" sz="2400" dirty="0">
                <a:solidFill>
                  <a:srgbClr val="000000"/>
                </a:solidFill>
                <a:ea typeface="Calibri"/>
                <a:cs typeface="Calibri"/>
                <a:sym typeface="Calibri"/>
              </a:rPr>
              <a:t>Facilitate data sharing and discovery</a:t>
            </a:r>
          </a:p>
          <a:p>
            <a:pPr marL="621791" lvl="1" indent="-240791">
              <a:spcBef>
                <a:spcPts val="300"/>
              </a:spcBef>
              <a:buClr>
                <a:srgbClr val="000000"/>
              </a:buClr>
              <a:buSzPct val="100000"/>
              <a:buFont typeface="Arial" pitchFamily="34" charset="0"/>
              <a:buChar char="•"/>
            </a:pPr>
            <a:r>
              <a:rPr lang="en-US" sz="2400" dirty="0">
                <a:solidFill>
                  <a:srgbClr val="000000"/>
                </a:solidFill>
                <a:ea typeface="Calibri"/>
                <a:cs typeface="Calibri"/>
                <a:sym typeface="Calibri"/>
              </a:rPr>
              <a:t>Increase visibility of your data</a:t>
            </a:r>
          </a:p>
          <a:p>
            <a:pPr marL="621791" lvl="1" indent="-240791">
              <a:spcBef>
                <a:spcPts val="300"/>
              </a:spcBef>
              <a:buClr>
                <a:srgbClr val="000000"/>
              </a:buClr>
              <a:buSzPct val="100000"/>
              <a:buFont typeface="Arial" pitchFamily="34" charset="0"/>
              <a:buChar char="•"/>
            </a:pPr>
            <a:r>
              <a:rPr lang="en-US" sz="2400" dirty="0">
                <a:solidFill>
                  <a:srgbClr val="000000"/>
                </a:solidFill>
                <a:ea typeface="Calibri"/>
                <a:cs typeface="Calibri"/>
                <a:sym typeface="Calibri"/>
              </a:rPr>
              <a:t>Advance science and public knowledge</a:t>
            </a:r>
          </a:p>
          <a:p>
            <a:pPr marL="365759" lvl="0" indent="-264159">
              <a:spcBef>
                <a:spcPts val="400"/>
              </a:spcBef>
              <a:buClr>
                <a:srgbClr val="000000"/>
              </a:buClr>
              <a:buSzPct val="68000"/>
              <a:buNone/>
            </a:pPr>
            <a:r>
              <a:rPr lang="en-US" sz="2700" dirty="0">
                <a:solidFill>
                  <a:srgbClr val="000000"/>
                </a:solidFill>
                <a:ea typeface="Calibri"/>
                <a:cs typeface="Calibri"/>
                <a:sym typeface="Calibri"/>
              </a:rPr>
              <a:t>	</a:t>
            </a:r>
            <a:endParaRPr lang="en-US" dirty="0"/>
          </a:p>
        </p:txBody>
      </p:sp>
      <p:sp>
        <p:nvSpPr>
          <p:cNvPr id="4" name="Rectangle 3"/>
          <p:cNvSpPr/>
          <p:nvPr/>
        </p:nvSpPr>
        <p:spPr>
          <a:xfrm>
            <a:off x="304800" y="3810000"/>
            <a:ext cx="5257800" cy="2469907"/>
          </a:xfrm>
          <a:prstGeom prst="rect">
            <a:avLst/>
          </a:prstGeom>
          <a:solidFill>
            <a:schemeClr val="tx2">
              <a:lumMod val="20000"/>
              <a:lumOff val="80000"/>
            </a:schemeClr>
          </a:solidFill>
          <a:ln w="38100">
            <a:solidFill>
              <a:schemeClr val="accent1"/>
            </a:solidFill>
          </a:ln>
        </p:spPr>
        <p:txBody>
          <a:bodyPr wrap="square">
            <a:spAutoFit/>
          </a:bodyPr>
          <a:lstStyle/>
          <a:p>
            <a:pPr marL="365759" lvl="0" indent="-264159">
              <a:spcBef>
                <a:spcPts val="400"/>
              </a:spcBef>
              <a:buClr>
                <a:srgbClr val="000000"/>
              </a:buClr>
              <a:buSzPct val="68000"/>
              <a:buNone/>
            </a:pPr>
            <a:r>
              <a:rPr lang="en-US" sz="2700" b="1" dirty="0">
                <a:solidFill>
                  <a:srgbClr val="000000"/>
                </a:solidFill>
                <a:ea typeface="Calibri"/>
                <a:cs typeface="Calibri"/>
                <a:sym typeface="Calibri"/>
              </a:rPr>
              <a:t>Creative Commons Licenses:</a:t>
            </a:r>
          </a:p>
          <a:p>
            <a:pPr marL="621791" lvl="1" indent="-240791">
              <a:spcBef>
                <a:spcPts val="300"/>
              </a:spcBef>
              <a:buClr>
                <a:srgbClr val="000000"/>
              </a:buClr>
              <a:buSzPct val="100000"/>
              <a:buNone/>
            </a:pPr>
            <a:r>
              <a:rPr lang="en-US" sz="2300" b="1" dirty="0">
                <a:solidFill>
                  <a:srgbClr val="000000"/>
                </a:solidFill>
                <a:ea typeface="Calibri"/>
                <a:cs typeface="Calibri"/>
                <a:sym typeface="Calibri"/>
              </a:rPr>
              <a:t>CC0</a:t>
            </a:r>
            <a:r>
              <a:rPr lang="en-US" sz="2300" dirty="0">
                <a:solidFill>
                  <a:srgbClr val="000000"/>
                </a:solidFill>
                <a:ea typeface="Calibri"/>
                <a:cs typeface="Calibri"/>
                <a:sym typeface="Calibri"/>
              </a:rPr>
              <a:t> (not a license, but a waiver)</a:t>
            </a:r>
          </a:p>
          <a:p>
            <a:pPr marL="621791" lvl="1" indent="-240791">
              <a:spcBef>
                <a:spcPts val="300"/>
              </a:spcBef>
              <a:buClr>
                <a:srgbClr val="000000"/>
              </a:buClr>
              <a:buSzPct val="100000"/>
              <a:buNone/>
            </a:pPr>
            <a:r>
              <a:rPr lang="en-US" sz="2300" b="1" dirty="0">
                <a:solidFill>
                  <a:srgbClr val="000000"/>
                </a:solidFill>
                <a:ea typeface="Calibri"/>
                <a:cs typeface="Calibri"/>
                <a:sym typeface="Calibri"/>
              </a:rPr>
              <a:t>CC</a:t>
            </a:r>
            <a:r>
              <a:rPr lang="en-US" sz="2300" b="1" dirty="0"/>
              <a:t> </a:t>
            </a:r>
            <a:r>
              <a:rPr lang="en-US" sz="2300" b="1" dirty="0">
                <a:solidFill>
                  <a:srgbClr val="000000"/>
                </a:solidFill>
                <a:ea typeface="Calibri"/>
                <a:cs typeface="Calibri"/>
                <a:sym typeface="Calibri"/>
              </a:rPr>
              <a:t>BY</a:t>
            </a:r>
            <a:r>
              <a:rPr lang="en-US" sz="2300" dirty="0">
                <a:solidFill>
                  <a:srgbClr val="000000"/>
                </a:solidFill>
                <a:ea typeface="Calibri"/>
                <a:cs typeface="Calibri"/>
                <a:sym typeface="Calibri"/>
              </a:rPr>
              <a:t> (Attribution)</a:t>
            </a:r>
          </a:p>
          <a:p>
            <a:pPr marL="621791" lvl="1" indent="-240791">
              <a:spcBef>
                <a:spcPts val="300"/>
              </a:spcBef>
              <a:buClr>
                <a:srgbClr val="000000"/>
              </a:buClr>
              <a:buSzPct val="100000"/>
              <a:buNone/>
            </a:pPr>
            <a:r>
              <a:rPr lang="en-US" sz="2300" b="1" dirty="0">
                <a:solidFill>
                  <a:srgbClr val="000000"/>
                </a:solidFill>
                <a:ea typeface="Calibri"/>
                <a:cs typeface="Calibri"/>
                <a:sym typeface="Calibri"/>
              </a:rPr>
              <a:t>CC</a:t>
            </a:r>
            <a:r>
              <a:rPr lang="en-US" sz="2300" b="1" dirty="0"/>
              <a:t> </a:t>
            </a:r>
            <a:r>
              <a:rPr lang="en-US" sz="2300" b="1" dirty="0">
                <a:solidFill>
                  <a:srgbClr val="000000"/>
                </a:solidFill>
                <a:ea typeface="Calibri"/>
                <a:cs typeface="Calibri"/>
                <a:sym typeface="Calibri"/>
              </a:rPr>
              <a:t>BY-ND</a:t>
            </a:r>
            <a:r>
              <a:rPr lang="en-US" sz="2300" dirty="0">
                <a:solidFill>
                  <a:srgbClr val="000000"/>
                </a:solidFill>
                <a:ea typeface="Calibri"/>
                <a:cs typeface="Calibri"/>
                <a:sym typeface="Calibri"/>
              </a:rPr>
              <a:t> (Attribution-</a:t>
            </a:r>
            <a:r>
              <a:rPr lang="en-US" sz="2300" dirty="0" err="1">
                <a:solidFill>
                  <a:srgbClr val="000000"/>
                </a:solidFill>
                <a:ea typeface="Calibri"/>
                <a:cs typeface="Calibri"/>
                <a:sym typeface="Calibri"/>
              </a:rPr>
              <a:t>NoDerivs</a:t>
            </a:r>
            <a:r>
              <a:rPr lang="en-US" sz="2300" dirty="0">
                <a:solidFill>
                  <a:srgbClr val="000000"/>
                </a:solidFill>
                <a:ea typeface="Calibri"/>
                <a:cs typeface="Calibri"/>
                <a:sym typeface="Calibri"/>
              </a:rPr>
              <a:t>)</a:t>
            </a:r>
          </a:p>
          <a:p>
            <a:pPr marL="621791" lvl="1" indent="-240791">
              <a:spcBef>
                <a:spcPts val="300"/>
              </a:spcBef>
              <a:buClr>
                <a:srgbClr val="000000"/>
              </a:buClr>
              <a:buSzPct val="100000"/>
              <a:buNone/>
            </a:pPr>
            <a:r>
              <a:rPr lang="en-US" sz="2300" b="1" dirty="0">
                <a:solidFill>
                  <a:srgbClr val="000000"/>
                </a:solidFill>
                <a:ea typeface="Calibri"/>
                <a:cs typeface="Calibri"/>
                <a:sym typeface="Calibri"/>
              </a:rPr>
              <a:t>CC</a:t>
            </a:r>
            <a:r>
              <a:rPr lang="en-US" sz="2300" b="1" dirty="0"/>
              <a:t> </a:t>
            </a:r>
            <a:r>
              <a:rPr lang="en-US" sz="2300" b="1" dirty="0">
                <a:solidFill>
                  <a:srgbClr val="000000"/>
                </a:solidFill>
                <a:ea typeface="Calibri"/>
                <a:cs typeface="Calibri"/>
                <a:sym typeface="Calibri"/>
              </a:rPr>
              <a:t>BY-NC</a:t>
            </a:r>
            <a:r>
              <a:rPr lang="en-US" sz="2300" dirty="0">
                <a:solidFill>
                  <a:srgbClr val="000000"/>
                </a:solidFill>
                <a:ea typeface="Calibri"/>
                <a:cs typeface="Calibri"/>
                <a:sym typeface="Calibri"/>
              </a:rPr>
              <a:t> (Attribution-</a:t>
            </a:r>
            <a:r>
              <a:rPr lang="en-US" sz="2300" dirty="0" err="1">
                <a:solidFill>
                  <a:srgbClr val="000000"/>
                </a:solidFill>
                <a:ea typeface="Calibri"/>
                <a:cs typeface="Calibri"/>
                <a:sym typeface="Calibri"/>
              </a:rPr>
              <a:t>NonCommercial</a:t>
            </a:r>
            <a:r>
              <a:rPr lang="en-US" sz="2300" dirty="0">
                <a:solidFill>
                  <a:srgbClr val="000000"/>
                </a:solidFill>
                <a:ea typeface="Calibri"/>
                <a:cs typeface="Calibri"/>
                <a:sym typeface="Calibri"/>
              </a:rPr>
              <a:t>)</a:t>
            </a:r>
          </a:p>
          <a:p>
            <a:pPr marL="621791" lvl="1" indent="-240791">
              <a:spcBef>
                <a:spcPts val="300"/>
              </a:spcBef>
              <a:buClr>
                <a:srgbClr val="000000"/>
              </a:buClr>
              <a:buSzPct val="100000"/>
              <a:buNone/>
            </a:pPr>
            <a:r>
              <a:rPr lang="en-US" sz="2300" b="1" dirty="0">
                <a:solidFill>
                  <a:srgbClr val="000000"/>
                </a:solidFill>
                <a:ea typeface="Calibri"/>
                <a:cs typeface="Calibri"/>
                <a:sym typeface="Calibri"/>
              </a:rPr>
              <a:t>CC</a:t>
            </a:r>
            <a:r>
              <a:rPr lang="en-US" sz="2300" b="1" dirty="0"/>
              <a:t> </a:t>
            </a:r>
            <a:r>
              <a:rPr lang="en-US" sz="2300" b="1" dirty="0">
                <a:solidFill>
                  <a:srgbClr val="000000"/>
                </a:solidFill>
                <a:ea typeface="Calibri"/>
                <a:cs typeface="Calibri"/>
                <a:sym typeface="Calibri"/>
              </a:rPr>
              <a:t>BY-SA</a:t>
            </a:r>
            <a:r>
              <a:rPr lang="en-US" sz="2300" dirty="0">
                <a:solidFill>
                  <a:srgbClr val="000000"/>
                </a:solidFill>
                <a:ea typeface="Calibri"/>
                <a:cs typeface="Calibri"/>
                <a:sym typeface="Calibri"/>
              </a:rPr>
              <a:t> (Attribution-</a:t>
            </a:r>
            <a:r>
              <a:rPr lang="en-US" sz="2300" dirty="0" err="1">
                <a:solidFill>
                  <a:srgbClr val="000000"/>
                </a:solidFill>
                <a:ea typeface="Calibri"/>
                <a:cs typeface="Calibri"/>
                <a:sym typeface="Calibri"/>
              </a:rPr>
              <a:t>ShareAlike</a:t>
            </a:r>
            <a:r>
              <a:rPr lang="en-US" sz="2300" dirty="0">
                <a:solidFill>
                  <a:srgbClr val="000000"/>
                </a:solidFill>
                <a:ea typeface="Calibri"/>
                <a:cs typeface="Calibri"/>
                <a:sym typeface="Calibri"/>
              </a:rPr>
              <a:t>)</a:t>
            </a:r>
          </a:p>
        </p:txBody>
      </p:sp>
      <p:pic>
        <p:nvPicPr>
          <p:cNvPr id="46082" name="Picture 2" descr="https://lh3.googleusercontent.com/4udODXBy7mu8n8Z2BIfPz5ect38CQ6KYK8hdDCIJzmsW5A37QFJJayYgq-bvw2aRirh37kWoOv7r4b2_bTad7FXeMsRObqS7fmxGBGJVPs4iWN__rxnFUT-gBBAsRVM63nugOV_Me6U"/>
          <p:cNvPicPr>
            <a:picLocks noChangeAspect="1" noChangeArrowheads="1"/>
          </p:cNvPicPr>
          <p:nvPr/>
        </p:nvPicPr>
        <p:blipFill>
          <a:blip r:embed="rId2"/>
          <a:srcRect/>
          <a:stretch>
            <a:fillRect/>
          </a:stretch>
        </p:blipFill>
        <p:spPr bwMode="auto">
          <a:xfrm>
            <a:off x="6547397" y="1974979"/>
            <a:ext cx="2361506" cy="829339"/>
          </a:xfrm>
          <a:prstGeom prst="rect">
            <a:avLst/>
          </a:prstGeom>
          <a:noFill/>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
        <p:nvSpPr>
          <p:cNvPr id="5" name="Rectangle 4"/>
          <p:cNvSpPr/>
          <p:nvPr/>
        </p:nvSpPr>
        <p:spPr>
          <a:xfrm>
            <a:off x="5791200" y="4191000"/>
            <a:ext cx="3084721" cy="1754326"/>
          </a:xfrm>
          <a:prstGeom prst="rect">
            <a:avLst/>
          </a:prstGeom>
          <a:solidFill>
            <a:schemeClr val="tx2">
              <a:lumMod val="20000"/>
              <a:lumOff val="80000"/>
            </a:schemeClr>
          </a:solidFill>
          <a:ln w="28575">
            <a:solidFill>
              <a:schemeClr val="tx2"/>
            </a:solidFill>
          </a:ln>
        </p:spPr>
        <p:txBody>
          <a:bodyPr wrap="square">
            <a:spAutoFit/>
          </a:bodyPr>
          <a:lstStyle/>
          <a:p>
            <a:r>
              <a:rPr lang="en-US" b="1" dirty="0"/>
              <a:t>Others:</a:t>
            </a:r>
          </a:p>
          <a:p>
            <a:pPr marL="285750" indent="-285750">
              <a:buFont typeface="Arial" panose="020B0604020202020204" pitchFamily="34" charset="0"/>
              <a:buChar char="•"/>
            </a:pPr>
            <a:r>
              <a:rPr lang="en-US" b="1" dirty="0"/>
              <a:t>Open Data Commons Open Database License </a:t>
            </a:r>
            <a:r>
              <a:rPr lang="en-US" dirty="0"/>
              <a:t>(</a:t>
            </a:r>
            <a:r>
              <a:rPr lang="en-US" dirty="0" err="1"/>
              <a:t>ODbL</a:t>
            </a:r>
            <a:r>
              <a:rPr lang="en-US" dirty="0"/>
              <a:t>)</a:t>
            </a:r>
          </a:p>
          <a:p>
            <a:pPr marL="285750" indent="-285750">
              <a:buFont typeface="Arial" panose="020B0604020202020204" pitchFamily="34" charset="0"/>
              <a:buChar char="•"/>
            </a:pPr>
            <a:r>
              <a:rPr lang="en-US" b="1" dirty="0"/>
              <a:t>MIT License </a:t>
            </a:r>
            <a:r>
              <a:rPr lang="en-US" dirty="0"/>
              <a:t>(for Software)</a:t>
            </a:r>
          </a:p>
          <a:p>
            <a:pPr marL="285750" indent="-285750">
              <a:buFont typeface="Arial" panose="020B0604020202020204" pitchFamily="34" charset="0"/>
              <a:buChar char="•"/>
            </a:pPr>
            <a:endParaRPr lang="en-US" dirty="0"/>
          </a:p>
          <a:p>
            <a:endParaRPr lang="en-CA"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allAtOnce" animBg="1"/>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b="1" dirty="0">
                <a:solidFill>
                  <a:schemeClr val="accent1"/>
                </a:solidFill>
              </a:rPr>
              <a:t>Acknowledgements</a:t>
            </a:r>
          </a:p>
        </p:txBody>
      </p:sp>
      <p:sp>
        <p:nvSpPr>
          <p:cNvPr id="3" name="Content Placeholder 2"/>
          <p:cNvSpPr>
            <a:spLocks noGrp="1"/>
          </p:cNvSpPr>
          <p:nvPr>
            <p:ph idx="1"/>
          </p:nvPr>
        </p:nvSpPr>
        <p:spPr>
          <a:xfrm>
            <a:off x="457200" y="1600200"/>
            <a:ext cx="8382000" cy="4525963"/>
          </a:xfrm>
        </p:spPr>
        <p:txBody>
          <a:bodyPr>
            <a:normAutofit/>
          </a:bodyPr>
          <a:lstStyle/>
          <a:p>
            <a:pPr>
              <a:buNone/>
            </a:pPr>
            <a:r>
              <a:rPr lang="en-CA" sz="2400" dirty="0"/>
              <a:t>All users of research data should acknowledge, through citation and any other practices or standards relevant to their discipline(s), the source(s) of the data they are using and respect the terms and conditions under which these data were accessed.</a:t>
            </a:r>
          </a:p>
          <a:p>
            <a:pPr>
              <a:buNone/>
            </a:pPr>
            <a:r>
              <a:rPr lang="en-CA" sz="2400" dirty="0"/>
              <a:t>We recommend the following acknowledgement when presenting your </a:t>
            </a:r>
            <a:r>
              <a:rPr lang="en-CA" sz="2400" dirty="0" err="1"/>
              <a:t>CHONe</a:t>
            </a:r>
            <a:r>
              <a:rPr lang="en-CA" sz="2400" dirty="0"/>
              <a:t> research:</a:t>
            </a:r>
            <a:endParaRPr lang="en-US" sz="2400" dirty="0"/>
          </a:p>
        </p:txBody>
      </p:sp>
      <p:sp>
        <p:nvSpPr>
          <p:cNvPr id="5" name="Rectangle 4"/>
          <p:cNvSpPr/>
          <p:nvPr/>
        </p:nvSpPr>
        <p:spPr>
          <a:xfrm>
            <a:off x="1066800" y="4495800"/>
            <a:ext cx="7010400" cy="1938992"/>
          </a:xfrm>
          <a:prstGeom prst="rect">
            <a:avLst/>
          </a:prstGeom>
          <a:solidFill>
            <a:schemeClr val="tx2">
              <a:lumMod val="20000"/>
              <a:lumOff val="80000"/>
            </a:schemeClr>
          </a:solidFill>
          <a:ln w="38100">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square">
            <a:spAutoFit/>
          </a:bodyPr>
          <a:lstStyle/>
          <a:p>
            <a:pPr marL="342900" lvl="0" indent="-342900">
              <a:spcBef>
                <a:spcPct val="20000"/>
              </a:spcBef>
            </a:pPr>
            <a:r>
              <a:rPr lang="en-US" sz="2400" i="1" dirty="0">
                <a:solidFill>
                  <a:prstClr val="black"/>
                </a:solidFill>
              </a:rPr>
              <a:t>“This research is sponsored by the NSERC Canadian Healthy Oceans Network and its Partners: Department of Fisheries and Oceans Canada and INREST (representing the Port of Sept-</a:t>
            </a:r>
            <a:r>
              <a:rPr lang="en-US" sz="2400" i="1" dirty="0" err="1">
                <a:solidFill>
                  <a:prstClr val="black"/>
                </a:solidFill>
              </a:rPr>
              <a:t>Îles</a:t>
            </a:r>
            <a:r>
              <a:rPr lang="en-US" sz="2400" i="1" dirty="0">
                <a:solidFill>
                  <a:prstClr val="black"/>
                </a:solidFill>
              </a:rPr>
              <a:t> and City of Sept-</a:t>
            </a:r>
            <a:r>
              <a:rPr lang="en-US" sz="2400" i="1" dirty="0" err="1">
                <a:solidFill>
                  <a:prstClr val="black"/>
                </a:solidFill>
              </a:rPr>
              <a:t>Îles</a:t>
            </a:r>
            <a:r>
              <a:rPr lang="en-US" sz="2400" i="1" dirty="0">
                <a:solidFill>
                  <a:prstClr val="black"/>
                </a:solidFill>
              </a:rPr>
              <a:t>). (NETGP 468437-14, </a:t>
            </a:r>
            <a:r>
              <a:rPr lang="en-US" sz="2400" i="1" dirty="0" err="1">
                <a:solidFill>
                  <a:prstClr val="black"/>
                </a:solidFill>
              </a:rPr>
              <a:t>CHONe</a:t>
            </a:r>
            <a:r>
              <a:rPr lang="en-US" sz="2400" i="1" dirty="0">
                <a:solidFill>
                  <a:prstClr val="black"/>
                </a:solidFill>
              </a:rPr>
              <a:t> Project #.#.#)”</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Content Placeholder 2"/>
          <p:cNvSpPr>
            <a:spLocks noGrp="1"/>
          </p:cNvSpPr>
          <p:nvPr>
            <p:ph idx="1"/>
          </p:nvPr>
        </p:nvSpPr>
        <p:spPr>
          <a:xfrm>
            <a:off x="599090" y="1190283"/>
            <a:ext cx="7993117" cy="4737551"/>
          </a:xfrm>
        </p:spPr>
        <p:txBody>
          <a:bodyPr>
            <a:noAutofit/>
          </a:bodyPr>
          <a:lstStyle/>
          <a:p>
            <a:pPr>
              <a:buClr>
                <a:srgbClr val="177F8A"/>
              </a:buClr>
              <a:buSzPct val="100000"/>
              <a:buNone/>
            </a:pPr>
            <a:endParaRPr lang="en-US" sz="2400" dirty="0">
              <a:ea typeface="ＭＳ Ｐゴシック" pitchFamily="34" charset="-128"/>
            </a:endParaRPr>
          </a:p>
          <a:p>
            <a:pPr>
              <a:buFont typeface="Arial" pitchFamily="34" charset="0"/>
              <a:buChar char="•"/>
            </a:pPr>
            <a:endParaRPr lang="en-US" sz="2400" dirty="0">
              <a:ea typeface="ＭＳ Ｐゴシック" pitchFamily="34" charset="-128"/>
            </a:endParaRPr>
          </a:p>
        </p:txBody>
      </p:sp>
      <p:sp>
        <p:nvSpPr>
          <p:cNvPr id="13314" name="Title 1"/>
          <p:cNvSpPr>
            <a:spLocks noGrp="1"/>
          </p:cNvSpPr>
          <p:nvPr>
            <p:ph type="title"/>
          </p:nvPr>
        </p:nvSpPr>
        <p:spPr>
          <a:xfrm>
            <a:off x="0" y="489266"/>
            <a:ext cx="9144000" cy="701018"/>
          </a:xfrm>
        </p:spPr>
        <p:txBody>
          <a:bodyPr>
            <a:normAutofit fontScale="90000"/>
          </a:bodyPr>
          <a:lstStyle/>
          <a:p>
            <a:r>
              <a:rPr lang="en-US" b="1" dirty="0">
                <a:solidFill>
                  <a:schemeClr val="accent1"/>
                </a:solidFill>
                <a:ea typeface="ＭＳ Ｐゴシック" pitchFamily="34" charset="-128"/>
              </a:rPr>
              <a:t>Concerns About Data Sharing</a:t>
            </a:r>
            <a:endParaRPr lang="en-US" dirty="0">
              <a:ea typeface="ＭＳ Ｐゴシック" pitchFamily="34" charset="-128"/>
            </a:endParaRPr>
          </a:p>
        </p:txBody>
      </p:sp>
      <p:graphicFrame>
        <p:nvGraphicFramePr>
          <p:cNvPr id="4" name="Table 3"/>
          <p:cNvGraphicFramePr>
            <a:graphicFrameLocks noGrp="1"/>
          </p:cNvGraphicFramePr>
          <p:nvPr>
            <p:extLst>
              <p:ext uri="{D42A27DB-BD31-4B8C-83A1-F6EECF244321}">
                <p14:modId xmlns:p14="http://schemas.microsoft.com/office/powerpoint/2010/main" val="1887923589"/>
              </p:ext>
            </p:extLst>
          </p:nvPr>
        </p:nvGraphicFramePr>
        <p:xfrm>
          <a:off x="803275" y="1360488"/>
          <a:ext cx="7548563" cy="4618038"/>
        </p:xfrm>
        <a:graphic>
          <a:graphicData uri="http://schemas.openxmlformats.org/drawingml/2006/table">
            <a:tbl>
              <a:tblPr/>
              <a:tblGrid>
                <a:gridCol w="3775075">
                  <a:extLst>
                    <a:ext uri="{9D8B030D-6E8A-4147-A177-3AD203B41FA5}">
                      <a16:colId xmlns:a16="http://schemas.microsoft.com/office/drawing/2014/main" val="20000"/>
                    </a:ext>
                  </a:extLst>
                </a:gridCol>
                <a:gridCol w="3773488">
                  <a:extLst>
                    <a:ext uri="{9D8B030D-6E8A-4147-A177-3AD203B41FA5}">
                      <a16:colId xmlns:a16="http://schemas.microsoft.com/office/drawing/2014/main" val="20001"/>
                    </a:ext>
                  </a:extLst>
                </a:gridCol>
              </a:tblGrid>
              <a:tr h="557213">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800" b="1" i="0" u="none" strike="noStrike" cap="none" normalizeH="0" baseline="0" dirty="0">
                          <a:ln>
                            <a:noFill/>
                          </a:ln>
                          <a:solidFill>
                            <a:srgbClr val="FFFFFF"/>
                          </a:solidFill>
                          <a:effectLst/>
                          <a:latin typeface="Calibri" charset="0"/>
                          <a:cs typeface="Arial" charset="0"/>
                        </a:rPr>
                        <a:t>Concern</a:t>
                      </a: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2800" b="1" i="0" u="none" strike="noStrike" cap="none" normalizeH="0" baseline="0">
                          <a:ln>
                            <a:noFill/>
                          </a:ln>
                          <a:solidFill>
                            <a:srgbClr val="FFFFFF"/>
                          </a:solidFill>
                          <a:effectLst/>
                          <a:latin typeface="Calibri" charset="0"/>
                          <a:cs typeface="Arial" charset="0"/>
                        </a:rPr>
                        <a:t>Solution</a:t>
                      </a: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117475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rgbClr val="000000"/>
                          </a:solidFill>
                          <a:effectLst/>
                          <a:latin typeface="Calibri" charset="0"/>
                          <a:cs typeface="Arial" charset="0"/>
                        </a:rPr>
                        <a:t>inappropriate use due to misunderstanding of research purpose or parameters</a:t>
                      </a:r>
                    </a:p>
                  </a:txBody>
                  <a:tcPr marL="91436" marR="91436" marT="45724" marB="45724"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rgbClr val="000000"/>
                        </a:solidFill>
                        <a:effectLst/>
                        <a:latin typeface="Calibri" charset="0"/>
                        <a:cs typeface="Arial" charset="0"/>
                      </a:endParaRP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1"/>
                  </a:ext>
                </a:extLst>
              </a:tr>
              <a:tr h="962025">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rgbClr val="000000"/>
                          </a:solidFill>
                          <a:effectLst/>
                          <a:latin typeface="Calibri" charset="0"/>
                          <a:cs typeface="Arial" charset="0"/>
                        </a:rPr>
                        <a:t>security and confidentiality of sensitive data</a:t>
                      </a:r>
                    </a:p>
                  </a:txBody>
                  <a:tcPr marL="91436" marR="91436" marT="45724" marB="45724"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rgbClr val="000000"/>
                        </a:solidFill>
                        <a:effectLst/>
                        <a:latin typeface="Calibri" charset="0"/>
                        <a:cs typeface="Arial" charset="0"/>
                      </a:endParaRP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2"/>
                  </a:ext>
                </a:extLst>
              </a:tr>
              <a:tr h="962025">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a:ln>
                            <a:noFill/>
                          </a:ln>
                          <a:solidFill>
                            <a:srgbClr val="000000"/>
                          </a:solidFill>
                          <a:effectLst/>
                          <a:latin typeface="Calibri" charset="0"/>
                          <a:cs typeface="Arial" charset="0"/>
                        </a:rPr>
                        <a:t>lack of acknowledgement / credit</a:t>
                      </a:r>
                    </a:p>
                  </a:txBody>
                  <a:tcPr marL="91436" marR="91436" marT="45724" marB="45724"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a:ln>
                          <a:noFill/>
                        </a:ln>
                        <a:solidFill>
                          <a:srgbClr val="000000"/>
                        </a:solidFill>
                        <a:effectLst/>
                        <a:latin typeface="Calibri" charset="0"/>
                        <a:cs typeface="Arial" charset="0"/>
                      </a:endParaRP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extLst>
                  <a:ext uri="{0D108BD9-81ED-4DB2-BD59-A6C34878D82A}">
                    <a16:rowId xmlns:a16="http://schemas.microsoft.com/office/drawing/2014/main" val="10003"/>
                  </a:ext>
                </a:extLst>
              </a:tr>
              <a:tr h="962025">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a:ln>
                            <a:noFill/>
                          </a:ln>
                          <a:solidFill>
                            <a:srgbClr val="000000"/>
                          </a:solidFill>
                          <a:effectLst/>
                          <a:latin typeface="Calibri" charset="0"/>
                          <a:cs typeface="Arial" charset="0"/>
                        </a:rPr>
                        <a:t>loss of advantage when competing for research dollars</a:t>
                      </a:r>
                    </a:p>
                  </a:txBody>
                  <a:tcPr marL="91436" marR="91436" marT="45724" marB="45724"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a:ln>
                          <a:noFill/>
                        </a:ln>
                        <a:solidFill>
                          <a:srgbClr val="000000"/>
                        </a:solidFill>
                        <a:effectLst/>
                        <a:latin typeface="Calibri" charset="0"/>
                        <a:cs typeface="Arial" charset="0"/>
                      </a:endParaRPr>
                    </a:p>
                  </a:txBody>
                  <a:tcPr marL="91436" marR="91436" marT="45724" marB="45724"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DF4"/>
                    </a:solidFill>
                  </a:tcPr>
                </a:tc>
                <a:extLst>
                  <a:ext uri="{0D108BD9-81ED-4DB2-BD59-A6C34878D82A}">
                    <a16:rowId xmlns:a16="http://schemas.microsoft.com/office/drawing/2014/main" val="10004"/>
                  </a:ext>
                </a:extLst>
              </a:tr>
            </a:tbl>
          </a:graphicData>
        </a:graphic>
      </p:graphicFrame>
      <p:pic>
        <p:nvPicPr>
          <p:cNvPr id="5"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68064" y="2166678"/>
            <a:ext cx="910454" cy="72892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68064" y="4205112"/>
            <a:ext cx="910454" cy="72892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7"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68064" y="3236694"/>
            <a:ext cx="910454" cy="72892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68064" y="5122731"/>
            <a:ext cx="910454" cy="72892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15297" y="1"/>
            <a:ext cx="1131790" cy="925689"/>
          </a:xfrm>
          <a:prstGeom prst="rect">
            <a:avLst/>
          </a:prstGeom>
        </p:spPr>
      </p:pic>
    </p:spTree>
    <p:extLst>
      <p:ext uri="{BB962C8B-B14F-4D97-AF65-F5344CB8AC3E}">
        <p14:creationId xmlns:p14="http://schemas.microsoft.com/office/powerpoint/2010/main" val="438477231"/>
      </p:ext>
    </p:extLst>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278</TotalTime>
  <Words>1331</Words>
  <Application>Microsoft Office PowerPoint</Application>
  <PresentationFormat>On-screen Show (4:3)</PresentationFormat>
  <Paragraphs>206</Paragraphs>
  <Slides>19</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MS PGothic</vt:lpstr>
      <vt:lpstr>Angsana New</vt:lpstr>
      <vt:lpstr>AngsanaUPC</vt:lpstr>
      <vt:lpstr>Arial</vt:lpstr>
      <vt:lpstr>Calibri</vt:lpstr>
      <vt:lpstr>Permanent Marker</vt:lpstr>
      <vt:lpstr>Snap ITC</vt:lpstr>
      <vt:lpstr>Office Theme</vt:lpstr>
      <vt:lpstr>PowerPoint Presentation</vt:lpstr>
      <vt:lpstr>PowerPoint Presentation</vt:lpstr>
      <vt:lpstr>PowerPoint Presentation</vt:lpstr>
      <vt:lpstr>Open Access and Publically Accessible Data</vt:lpstr>
      <vt:lpstr>Data Sharing Stages</vt:lpstr>
      <vt:lpstr>Data Sharing</vt:lpstr>
      <vt:lpstr>Copyrights</vt:lpstr>
      <vt:lpstr>Acknowledgements</vt:lpstr>
      <vt:lpstr>Concerns About Data Sharing</vt:lpstr>
      <vt:lpstr>Concerns About Data Sharing</vt:lpstr>
      <vt:lpstr>Concerns About Data Sharing</vt:lpstr>
      <vt:lpstr>Concerns About Data Sharing</vt:lpstr>
      <vt:lpstr>Solution!</vt:lpstr>
      <vt:lpstr>Solution!</vt:lpstr>
      <vt:lpstr>Solution!</vt:lpstr>
      <vt:lpstr>Solution!</vt:lpstr>
      <vt:lpstr>Well-Managed Data Can Result in  Re-use, Integration, and New Science</vt:lpstr>
      <vt:lpstr>Network Deliverables</vt:lpstr>
      <vt:lpstr>CHONe Research Reporter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Windows User</dc:creator>
  <cp:lastModifiedBy>Remi Daigle</cp:lastModifiedBy>
  <cp:revision>20</cp:revision>
  <dcterms:created xsi:type="dcterms:W3CDTF">2017-04-28T16:30:09Z</dcterms:created>
  <dcterms:modified xsi:type="dcterms:W3CDTF">2017-05-01T17:31:46Z</dcterms:modified>
</cp:coreProperties>
</file>

<file path=docProps/thumbnail.jpeg>
</file>